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71"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Merriweather" pitchFamily="2" charset="77"/>
      <p:regular r:id="rId18"/>
      <p:bold r:id="rId19"/>
      <p:italic r:id="rId20"/>
      <p:boldItalic r:id="rId21"/>
    </p:embeddedFont>
    <p:embeddedFont>
      <p:font typeface="Play" pitchFamily="2" charset="0"/>
      <p:regular r:id="rId22"/>
      <p:bold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60"/>
  </p:normalViewPr>
  <p:slideViewPr>
    <p:cSldViewPr snapToGrid="0">
      <p:cViewPr varScale="1">
        <p:scale>
          <a:sx n="165" d="100"/>
          <a:sy n="165" d="100"/>
        </p:scale>
        <p:origin x="22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849804-39D3-4733-B0F4-2BCD0CE37743}"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DEC24DDF-0AED-43C7-BFE4-1373C5C915BC}">
      <dgm:prSet/>
      <dgm:spPr/>
      <dgm:t>
        <a:bodyPr/>
        <a:lstStyle/>
        <a:p>
          <a:pPr algn="just"/>
          <a:r>
            <a:rPr lang="en-US" dirty="0"/>
            <a:t>Can we identify the length of stay for patients admitted to the hospital based on their health indicators and other relevant factors?</a:t>
          </a:r>
        </a:p>
      </dgm:t>
    </dgm:pt>
    <dgm:pt modelId="{D8736C9D-4F0A-4220-B58B-49CA28FE33C8}" type="parTrans" cxnId="{E1FD32F6-87DD-4C0A-8585-922D5E514B3F}">
      <dgm:prSet/>
      <dgm:spPr/>
      <dgm:t>
        <a:bodyPr/>
        <a:lstStyle/>
        <a:p>
          <a:endParaRPr lang="en-US"/>
        </a:p>
      </dgm:t>
    </dgm:pt>
    <dgm:pt modelId="{4C2DEE28-93D8-4E91-B426-D87F7E51D240}" type="sibTrans" cxnId="{E1FD32F6-87DD-4C0A-8585-922D5E514B3F}">
      <dgm:prSet/>
      <dgm:spPr/>
      <dgm:t>
        <a:bodyPr/>
        <a:lstStyle/>
        <a:p>
          <a:endParaRPr lang="en-US"/>
        </a:p>
      </dgm:t>
    </dgm:pt>
    <dgm:pt modelId="{B216AFAB-C099-4BEB-A6D3-17C8BF85033B}">
      <dgm:prSet/>
      <dgm:spPr/>
      <dgm:t>
        <a:bodyPr/>
        <a:lstStyle/>
        <a:p>
          <a:pPr algn="just"/>
          <a:r>
            <a:rPr lang="en-US" dirty="0"/>
            <a:t>Based on the health indicators of patient how likely is the patient mentally stable (depressed) ?</a:t>
          </a:r>
        </a:p>
      </dgm:t>
    </dgm:pt>
    <dgm:pt modelId="{6D931C9A-7F79-48A7-9630-AC8BF68BDB41}" type="parTrans" cxnId="{3237A367-B139-40DE-B19A-054202FC3F08}">
      <dgm:prSet/>
      <dgm:spPr/>
      <dgm:t>
        <a:bodyPr/>
        <a:lstStyle/>
        <a:p>
          <a:endParaRPr lang="en-US"/>
        </a:p>
      </dgm:t>
    </dgm:pt>
    <dgm:pt modelId="{8862A7D7-55E8-4456-BC82-55BD172FF202}" type="sibTrans" cxnId="{3237A367-B139-40DE-B19A-054202FC3F08}">
      <dgm:prSet/>
      <dgm:spPr/>
      <dgm:t>
        <a:bodyPr/>
        <a:lstStyle/>
        <a:p>
          <a:endParaRPr lang="en-US"/>
        </a:p>
      </dgm:t>
    </dgm:pt>
    <dgm:pt modelId="{64AC9C87-D905-40CE-B6B9-57BC9B5D2DD9}">
      <dgm:prSet/>
      <dgm:spPr/>
      <dgm:t>
        <a:bodyPr/>
        <a:lstStyle/>
        <a:p>
          <a:pPr algn="just"/>
          <a:r>
            <a:rPr lang="en-US" dirty="0"/>
            <a:t>Is there a linear relationship between the predictor variables and length of stay in the hospital?</a:t>
          </a:r>
        </a:p>
      </dgm:t>
    </dgm:pt>
    <dgm:pt modelId="{259FA3DD-A831-454D-AA74-CD0FDC169C80}" type="parTrans" cxnId="{3F617508-1F2C-4B78-954A-E1A8AA0ED90C}">
      <dgm:prSet/>
      <dgm:spPr/>
      <dgm:t>
        <a:bodyPr/>
        <a:lstStyle/>
        <a:p>
          <a:endParaRPr lang="en-US"/>
        </a:p>
      </dgm:t>
    </dgm:pt>
    <dgm:pt modelId="{970F427E-70D0-4CFE-A7F1-8910AD12B347}" type="sibTrans" cxnId="{3F617508-1F2C-4B78-954A-E1A8AA0ED90C}">
      <dgm:prSet/>
      <dgm:spPr/>
      <dgm:t>
        <a:bodyPr/>
        <a:lstStyle/>
        <a:p>
          <a:endParaRPr lang="en-US"/>
        </a:p>
      </dgm:t>
    </dgm:pt>
    <dgm:pt modelId="{97DDAA61-D078-FE40-947F-1521BB12D427}" type="pres">
      <dgm:prSet presAssocID="{9B849804-39D3-4733-B0F4-2BCD0CE37743}" presName="outerComposite" presStyleCnt="0">
        <dgm:presLayoutVars>
          <dgm:chMax val="5"/>
          <dgm:dir/>
          <dgm:resizeHandles val="exact"/>
        </dgm:presLayoutVars>
      </dgm:prSet>
      <dgm:spPr/>
    </dgm:pt>
    <dgm:pt modelId="{7B5D2450-80A8-604D-A5DA-2C5E308A7A94}" type="pres">
      <dgm:prSet presAssocID="{9B849804-39D3-4733-B0F4-2BCD0CE37743}" presName="dummyMaxCanvas" presStyleCnt="0">
        <dgm:presLayoutVars/>
      </dgm:prSet>
      <dgm:spPr/>
    </dgm:pt>
    <dgm:pt modelId="{77A9B8ED-2717-C64C-A553-E9100970DD7B}" type="pres">
      <dgm:prSet presAssocID="{9B849804-39D3-4733-B0F4-2BCD0CE37743}" presName="ThreeNodes_1" presStyleLbl="node1" presStyleIdx="0" presStyleCnt="3">
        <dgm:presLayoutVars>
          <dgm:bulletEnabled val="1"/>
        </dgm:presLayoutVars>
      </dgm:prSet>
      <dgm:spPr/>
    </dgm:pt>
    <dgm:pt modelId="{EE98D7E6-3CEA-974A-B435-BA4BED5890DE}" type="pres">
      <dgm:prSet presAssocID="{9B849804-39D3-4733-B0F4-2BCD0CE37743}" presName="ThreeNodes_2" presStyleLbl="node1" presStyleIdx="1" presStyleCnt="3">
        <dgm:presLayoutVars>
          <dgm:bulletEnabled val="1"/>
        </dgm:presLayoutVars>
      </dgm:prSet>
      <dgm:spPr/>
    </dgm:pt>
    <dgm:pt modelId="{3CA4D5CD-4F3E-B342-BDA5-61DAA1030CCA}" type="pres">
      <dgm:prSet presAssocID="{9B849804-39D3-4733-B0F4-2BCD0CE37743}" presName="ThreeNodes_3" presStyleLbl="node1" presStyleIdx="2" presStyleCnt="3">
        <dgm:presLayoutVars>
          <dgm:bulletEnabled val="1"/>
        </dgm:presLayoutVars>
      </dgm:prSet>
      <dgm:spPr/>
    </dgm:pt>
    <dgm:pt modelId="{07FB5DD5-4945-CD46-BFD6-C30F4A94EE61}" type="pres">
      <dgm:prSet presAssocID="{9B849804-39D3-4733-B0F4-2BCD0CE37743}" presName="ThreeConn_1-2" presStyleLbl="fgAccFollowNode1" presStyleIdx="0" presStyleCnt="2">
        <dgm:presLayoutVars>
          <dgm:bulletEnabled val="1"/>
        </dgm:presLayoutVars>
      </dgm:prSet>
      <dgm:spPr/>
    </dgm:pt>
    <dgm:pt modelId="{C01F3C3C-97D0-5C47-8630-734BBF03258D}" type="pres">
      <dgm:prSet presAssocID="{9B849804-39D3-4733-B0F4-2BCD0CE37743}" presName="ThreeConn_2-3" presStyleLbl="fgAccFollowNode1" presStyleIdx="1" presStyleCnt="2">
        <dgm:presLayoutVars>
          <dgm:bulletEnabled val="1"/>
        </dgm:presLayoutVars>
      </dgm:prSet>
      <dgm:spPr/>
    </dgm:pt>
    <dgm:pt modelId="{6557A145-B3E0-4247-8C5E-CD940CBAC1C5}" type="pres">
      <dgm:prSet presAssocID="{9B849804-39D3-4733-B0F4-2BCD0CE37743}" presName="ThreeNodes_1_text" presStyleLbl="node1" presStyleIdx="2" presStyleCnt="3">
        <dgm:presLayoutVars>
          <dgm:bulletEnabled val="1"/>
        </dgm:presLayoutVars>
      </dgm:prSet>
      <dgm:spPr/>
    </dgm:pt>
    <dgm:pt modelId="{C88D465B-36F6-6640-B7F3-2352C1B9F17C}" type="pres">
      <dgm:prSet presAssocID="{9B849804-39D3-4733-B0F4-2BCD0CE37743}" presName="ThreeNodes_2_text" presStyleLbl="node1" presStyleIdx="2" presStyleCnt="3">
        <dgm:presLayoutVars>
          <dgm:bulletEnabled val="1"/>
        </dgm:presLayoutVars>
      </dgm:prSet>
      <dgm:spPr/>
    </dgm:pt>
    <dgm:pt modelId="{AB656142-DC21-DC45-A014-18D1007ECA46}" type="pres">
      <dgm:prSet presAssocID="{9B849804-39D3-4733-B0F4-2BCD0CE37743}" presName="ThreeNodes_3_text" presStyleLbl="node1" presStyleIdx="2" presStyleCnt="3">
        <dgm:presLayoutVars>
          <dgm:bulletEnabled val="1"/>
        </dgm:presLayoutVars>
      </dgm:prSet>
      <dgm:spPr/>
    </dgm:pt>
  </dgm:ptLst>
  <dgm:cxnLst>
    <dgm:cxn modelId="{3F617508-1F2C-4B78-954A-E1A8AA0ED90C}" srcId="{9B849804-39D3-4733-B0F4-2BCD0CE37743}" destId="{64AC9C87-D905-40CE-B6B9-57BC9B5D2DD9}" srcOrd="2" destOrd="0" parTransId="{259FA3DD-A831-454D-AA74-CD0FDC169C80}" sibTransId="{970F427E-70D0-4CFE-A7F1-8910AD12B347}"/>
    <dgm:cxn modelId="{07CAA31C-AE46-5540-A82B-49191133623C}" type="presOf" srcId="{64AC9C87-D905-40CE-B6B9-57BC9B5D2DD9}" destId="{AB656142-DC21-DC45-A014-18D1007ECA46}" srcOrd="1" destOrd="0" presId="urn:microsoft.com/office/officeart/2005/8/layout/vProcess5"/>
    <dgm:cxn modelId="{F2C5B432-9CCD-3E4C-A8CA-BF93E73835A8}" type="presOf" srcId="{B216AFAB-C099-4BEB-A6D3-17C8BF85033B}" destId="{C88D465B-36F6-6640-B7F3-2352C1B9F17C}" srcOrd="1" destOrd="0" presId="urn:microsoft.com/office/officeart/2005/8/layout/vProcess5"/>
    <dgm:cxn modelId="{F1CD4D4A-63F8-F640-A06A-3A23529B2CB7}" type="presOf" srcId="{9B849804-39D3-4733-B0F4-2BCD0CE37743}" destId="{97DDAA61-D078-FE40-947F-1521BB12D427}" srcOrd="0" destOrd="0" presId="urn:microsoft.com/office/officeart/2005/8/layout/vProcess5"/>
    <dgm:cxn modelId="{7ADC954A-A961-B348-A11D-18B2502A5E82}" type="presOf" srcId="{B216AFAB-C099-4BEB-A6D3-17C8BF85033B}" destId="{EE98D7E6-3CEA-974A-B435-BA4BED5890DE}" srcOrd="0" destOrd="0" presId="urn:microsoft.com/office/officeart/2005/8/layout/vProcess5"/>
    <dgm:cxn modelId="{22B55B4F-2658-E348-894D-D0DA4DDB1F75}" type="presOf" srcId="{8862A7D7-55E8-4456-BC82-55BD172FF202}" destId="{C01F3C3C-97D0-5C47-8630-734BBF03258D}" srcOrd="0" destOrd="0" presId="urn:microsoft.com/office/officeart/2005/8/layout/vProcess5"/>
    <dgm:cxn modelId="{3237A367-B139-40DE-B19A-054202FC3F08}" srcId="{9B849804-39D3-4733-B0F4-2BCD0CE37743}" destId="{B216AFAB-C099-4BEB-A6D3-17C8BF85033B}" srcOrd="1" destOrd="0" parTransId="{6D931C9A-7F79-48A7-9630-AC8BF68BDB41}" sibTransId="{8862A7D7-55E8-4456-BC82-55BD172FF202}"/>
    <dgm:cxn modelId="{965059A1-575D-374F-90D3-871EF4D6F9A0}" type="presOf" srcId="{DEC24DDF-0AED-43C7-BFE4-1373C5C915BC}" destId="{77A9B8ED-2717-C64C-A553-E9100970DD7B}" srcOrd="0" destOrd="0" presId="urn:microsoft.com/office/officeart/2005/8/layout/vProcess5"/>
    <dgm:cxn modelId="{066758B6-DB60-8F47-911C-C6462A50CDE5}" type="presOf" srcId="{64AC9C87-D905-40CE-B6B9-57BC9B5D2DD9}" destId="{3CA4D5CD-4F3E-B342-BDA5-61DAA1030CCA}" srcOrd="0" destOrd="0" presId="urn:microsoft.com/office/officeart/2005/8/layout/vProcess5"/>
    <dgm:cxn modelId="{E93855C8-B38E-5244-B232-B83B7196EB90}" type="presOf" srcId="{4C2DEE28-93D8-4E91-B426-D87F7E51D240}" destId="{07FB5DD5-4945-CD46-BFD6-C30F4A94EE61}" srcOrd="0" destOrd="0" presId="urn:microsoft.com/office/officeart/2005/8/layout/vProcess5"/>
    <dgm:cxn modelId="{0C7177E0-F3FA-B348-9922-715FB3D1683F}" type="presOf" srcId="{DEC24DDF-0AED-43C7-BFE4-1373C5C915BC}" destId="{6557A145-B3E0-4247-8C5E-CD940CBAC1C5}" srcOrd="1" destOrd="0" presId="urn:microsoft.com/office/officeart/2005/8/layout/vProcess5"/>
    <dgm:cxn modelId="{E1FD32F6-87DD-4C0A-8585-922D5E514B3F}" srcId="{9B849804-39D3-4733-B0F4-2BCD0CE37743}" destId="{DEC24DDF-0AED-43C7-BFE4-1373C5C915BC}" srcOrd="0" destOrd="0" parTransId="{D8736C9D-4F0A-4220-B58B-49CA28FE33C8}" sibTransId="{4C2DEE28-93D8-4E91-B426-D87F7E51D240}"/>
    <dgm:cxn modelId="{0D6BC587-5B6C-9745-A09F-D8D14483F884}" type="presParOf" srcId="{97DDAA61-D078-FE40-947F-1521BB12D427}" destId="{7B5D2450-80A8-604D-A5DA-2C5E308A7A94}" srcOrd="0" destOrd="0" presId="urn:microsoft.com/office/officeart/2005/8/layout/vProcess5"/>
    <dgm:cxn modelId="{022DB5A1-645C-C346-9C1F-B75DC4C80082}" type="presParOf" srcId="{97DDAA61-D078-FE40-947F-1521BB12D427}" destId="{77A9B8ED-2717-C64C-A553-E9100970DD7B}" srcOrd="1" destOrd="0" presId="urn:microsoft.com/office/officeart/2005/8/layout/vProcess5"/>
    <dgm:cxn modelId="{AFF6D88C-FBDF-A640-B33E-C342EBF4F5F7}" type="presParOf" srcId="{97DDAA61-D078-FE40-947F-1521BB12D427}" destId="{EE98D7E6-3CEA-974A-B435-BA4BED5890DE}" srcOrd="2" destOrd="0" presId="urn:microsoft.com/office/officeart/2005/8/layout/vProcess5"/>
    <dgm:cxn modelId="{845B6747-F374-2D4D-BC5A-E8546A9013AA}" type="presParOf" srcId="{97DDAA61-D078-FE40-947F-1521BB12D427}" destId="{3CA4D5CD-4F3E-B342-BDA5-61DAA1030CCA}" srcOrd="3" destOrd="0" presId="urn:microsoft.com/office/officeart/2005/8/layout/vProcess5"/>
    <dgm:cxn modelId="{F6937DF1-BCBA-5E44-BF6F-C83D6958B28D}" type="presParOf" srcId="{97DDAA61-D078-FE40-947F-1521BB12D427}" destId="{07FB5DD5-4945-CD46-BFD6-C30F4A94EE61}" srcOrd="4" destOrd="0" presId="urn:microsoft.com/office/officeart/2005/8/layout/vProcess5"/>
    <dgm:cxn modelId="{54296F74-D924-4B41-A626-0C2D03B3D0BA}" type="presParOf" srcId="{97DDAA61-D078-FE40-947F-1521BB12D427}" destId="{C01F3C3C-97D0-5C47-8630-734BBF03258D}" srcOrd="5" destOrd="0" presId="urn:microsoft.com/office/officeart/2005/8/layout/vProcess5"/>
    <dgm:cxn modelId="{07AF9D3D-B73A-0449-8479-543F763EC0E6}" type="presParOf" srcId="{97DDAA61-D078-FE40-947F-1521BB12D427}" destId="{6557A145-B3E0-4247-8C5E-CD940CBAC1C5}" srcOrd="6" destOrd="0" presId="urn:microsoft.com/office/officeart/2005/8/layout/vProcess5"/>
    <dgm:cxn modelId="{D03264C7-7B6B-3B4E-B9A0-9082C5D8741A}" type="presParOf" srcId="{97DDAA61-D078-FE40-947F-1521BB12D427}" destId="{C88D465B-36F6-6640-B7F3-2352C1B9F17C}" srcOrd="7" destOrd="0" presId="urn:microsoft.com/office/officeart/2005/8/layout/vProcess5"/>
    <dgm:cxn modelId="{D4C2EA6F-EF3E-2547-82BB-C78D5DD9A06F}" type="presParOf" srcId="{97DDAA61-D078-FE40-947F-1521BB12D427}" destId="{AB656142-DC21-DC45-A014-18D1007ECA4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9B8ED-2717-C64C-A553-E9100970DD7B}">
      <dsp:nvSpPr>
        <dsp:cNvPr id="0" name=""/>
        <dsp:cNvSpPr/>
      </dsp:nvSpPr>
      <dsp:spPr>
        <a:xfrm>
          <a:off x="0" y="0"/>
          <a:ext cx="7242510" cy="97932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Can we identify the length of stay for patients admitted to the hospital based on their health indicators and other relevant factors?</a:t>
          </a:r>
        </a:p>
      </dsp:txBody>
      <dsp:txXfrm>
        <a:off x="28683" y="28683"/>
        <a:ext cx="6185745" cy="921956"/>
      </dsp:txXfrm>
    </dsp:sp>
    <dsp:sp modelId="{EE98D7E6-3CEA-974A-B435-BA4BED5890DE}">
      <dsp:nvSpPr>
        <dsp:cNvPr id="0" name=""/>
        <dsp:cNvSpPr/>
      </dsp:nvSpPr>
      <dsp:spPr>
        <a:xfrm>
          <a:off x="639045" y="1142542"/>
          <a:ext cx="7242510" cy="97932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Based on the health indicators of patient how likely is the patient mentally stable (depressed) ?</a:t>
          </a:r>
        </a:p>
      </dsp:txBody>
      <dsp:txXfrm>
        <a:off x="667728" y="1171225"/>
        <a:ext cx="5909539" cy="921956"/>
      </dsp:txXfrm>
    </dsp:sp>
    <dsp:sp modelId="{3CA4D5CD-4F3E-B342-BDA5-61DAA1030CCA}">
      <dsp:nvSpPr>
        <dsp:cNvPr id="0" name=""/>
        <dsp:cNvSpPr/>
      </dsp:nvSpPr>
      <dsp:spPr>
        <a:xfrm>
          <a:off x="1278090" y="2285085"/>
          <a:ext cx="7242510" cy="97932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Is there a linear relationship between the predictor variables and length of stay in the hospital?</a:t>
          </a:r>
        </a:p>
      </dsp:txBody>
      <dsp:txXfrm>
        <a:off x="1306773" y="2313768"/>
        <a:ext cx="5909539" cy="921956"/>
      </dsp:txXfrm>
    </dsp:sp>
    <dsp:sp modelId="{07FB5DD5-4945-CD46-BFD6-C30F4A94EE61}">
      <dsp:nvSpPr>
        <dsp:cNvPr id="0" name=""/>
        <dsp:cNvSpPr/>
      </dsp:nvSpPr>
      <dsp:spPr>
        <a:xfrm>
          <a:off x="6605950" y="742652"/>
          <a:ext cx="636559" cy="63655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749176" y="742652"/>
        <a:ext cx="350107" cy="479011"/>
      </dsp:txXfrm>
    </dsp:sp>
    <dsp:sp modelId="{C01F3C3C-97D0-5C47-8630-734BBF03258D}">
      <dsp:nvSpPr>
        <dsp:cNvPr id="0" name=""/>
        <dsp:cNvSpPr/>
      </dsp:nvSpPr>
      <dsp:spPr>
        <a:xfrm>
          <a:off x="7244995" y="1878666"/>
          <a:ext cx="636559" cy="63655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388221" y="1878666"/>
        <a:ext cx="350107" cy="47901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9f6f2abb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d9f6f2abb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d9f6f2abb9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d9f6f2abb9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a5de5e6b3_0_2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da5de5e6b3_0_2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da3fe3ceb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da3fe3ceb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a5de5e6b3_0_2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da5de5e6b3_0_2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accent2"/>
              </a:buClr>
              <a:buSzPts val="1300"/>
              <a:buChar char="●"/>
              <a:defRPr>
                <a:solidFill>
                  <a:schemeClr val="accent2"/>
                </a:solidFill>
              </a:defRPr>
            </a:lvl1pPr>
            <a:lvl2pPr marL="914400" lvl="1" indent="-298450" rtl="0">
              <a:spcBef>
                <a:spcPts val="0"/>
              </a:spcBef>
              <a:spcAft>
                <a:spcPts val="0"/>
              </a:spcAft>
              <a:buClr>
                <a:schemeClr val="accent2"/>
              </a:buClr>
              <a:buSzPts val="1100"/>
              <a:buChar char="○"/>
              <a:defRPr>
                <a:solidFill>
                  <a:schemeClr val="accent2"/>
                </a:solidFill>
              </a:defRPr>
            </a:lvl2pPr>
            <a:lvl3pPr marL="1371600" lvl="2" indent="-298450" rtl="0">
              <a:spcBef>
                <a:spcPts val="0"/>
              </a:spcBef>
              <a:spcAft>
                <a:spcPts val="0"/>
              </a:spcAft>
              <a:buClr>
                <a:schemeClr val="accent2"/>
              </a:buClr>
              <a:buSzPts val="1100"/>
              <a:buChar char="■"/>
              <a:defRPr>
                <a:solidFill>
                  <a:schemeClr val="accent2"/>
                </a:solidFill>
              </a:defRPr>
            </a:lvl3pPr>
            <a:lvl4pPr marL="1828800" lvl="3" indent="-298450" rtl="0">
              <a:spcBef>
                <a:spcPts val="0"/>
              </a:spcBef>
              <a:spcAft>
                <a:spcPts val="0"/>
              </a:spcAft>
              <a:buClr>
                <a:schemeClr val="accent2"/>
              </a:buClr>
              <a:buSzPts val="1100"/>
              <a:buChar char="●"/>
              <a:defRPr>
                <a:solidFill>
                  <a:schemeClr val="accent2"/>
                </a:solidFill>
              </a:defRPr>
            </a:lvl4pPr>
            <a:lvl5pPr marL="2286000" lvl="4" indent="-298450" rtl="0">
              <a:spcBef>
                <a:spcPts val="0"/>
              </a:spcBef>
              <a:spcAft>
                <a:spcPts val="0"/>
              </a:spcAft>
              <a:buClr>
                <a:schemeClr val="accent2"/>
              </a:buClr>
              <a:buSzPts val="1100"/>
              <a:buChar char="○"/>
              <a:defRPr>
                <a:solidFill>
                  <a:schemeClr val="accent2"/>
                </a:solidFill>
              </a:defRPr>
            </a:lvl5pPr>
            <a:lvl6pPr marL="2743200" lvl="5" indent="-298450" rtl="0">
              <a:spcBef>
                <a:spcPts val="0"/>
              </a:spcBef>
              <a:spcAft>
                <a:spcPts val="0"/>
              </a:spcAft>
              <a:buClr>
                <a:schemeClr val="accent2"/>
              </a:buClr>
              <a:buSzPts val="1100"/>
              <a:buChar char="■"/>
              <a:defRPr>
                <a:solidFill>
                  <a:schemeClr val="accent2"/>
                </a:solidFill>
              </a:defRPr>
            </a:lvl6pPr>
            <a:lvl7pPr marL="3200400" lvl="6" indent="-298450" rtl="0">
              <a:spcBef>
                <a:spcPts val="0"/>
              </a:spcBef>
              <a:spcAft>
                <a:spcPts val="0"/>
              </a:spcAft>
              <a:buClr>
                <a:schemeClr val="accent2"/>
              </a:buClr>
              <a:buSzPts val="1100"/>
              <a:buChar char="●"/>
              <a:defRPr>
                <a:solidFill>
                  <a:schemeClr val="accent2"/>
                </a:solidFill>
              </a:defRPr>
            </a:lvl7pPr>
            <a:lvl8pPr marL="3657600" lvl="7" indent="-298450" rtl="0">
              <a:spcBef>
                <a:spcPts val="0"/>
              </a:spcBef>
              <a:spcAft>
                <a:spcPts val="0"/>
              </a:spcAft>
              <a:buClr>
                <a:schemeClr val="accent2"/>
              </a:buClr>
              <a:buSzPts val="1100"/>
              <a:buChar char="○"/>
              <a:defRPr>
                <a:solidFill>
                  <a:schemeClr val="accent2"/>
                </a:solidFill>
              </a:defRPr>
            </a:lvl8pPr>
            <a:lvl9pPr marL="4114800" lvl="8" indent="-298450" rtl="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3"/>
          <p:cNvSpPr txBox="1">
            <a:spLocks noGrp="1"/>
          </p:cNvSpPr>
          <p:nvPr>
            <p:ph type="body" idx="1"/>
          </p:nvPr>
        </p:nvSpPr>
        <p:spPr>
          <a:xfrm>
            <a:off x="628650" y="1369218"/>
            <a:ext cx="78867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1200"/>
              </a:spcBef>
              <a:spcAft>
                <a:spcPts val="0"/>
              </a:spcAft>
              <a:buClr>
                <a:schemeClr val="dk1"/>
              </a:buClr>
              <a:buSzPts val="1800"/>
              <a:buChar char="○"/>
              <a:defRPr/>
            </a:lvl2pPr>
            <a:lvl3pPr marL="1371600" lvl="2" indent="-342900" algn="l" rtl="0">
              <a:lnSpc>
                <a:spcPct val="90000"/>
              </a:lnSpc>
              <a:spcBef>
                <a:spcPts val="1200"/>
              </a:spcBef>
              <a:spcAft>
                <a:spcPts val="0"/>
              </a:spcAft>
              <a:buClr>
                <a:schemeClr val="dk1"/>
              </a:buClr>
              <a:buSzPts val="1800"/>
              <a:buChar char="■"/>
              <a:defRPr/>
            </a:lvl3pPr>
            <a:lvl4pPr marL="1828800" lvl="3" indent="-342900" algn="l" rtl="0">
              <a:lnSpc>
                <a:spcPct val="90000"/>
              </a:lnSpc>
              <a:spcBef>
                <a:spcPts val="1200"/>
              </a:spcBef>
              <a:spcAft>
                <a:spcPts val="0"/>
              </a:spcAft>
              <a:buClr>
                <a:schemeClr val="dk1"/>
              </a:buClr>
              <a:buSzPts val="1800"/>
              <a:buChar char="●"/>
              <a:defRPr/>
            </a:lvl4pPr>
            <a:lvl5pPr marL="2286000" lvl="4" indent="-342900" algn="l" rtl="0">
              <a:lnSpc>
                <a:spcPct val="90000"/>
              </a:lnSpc>
              <a:spcBef>
                <a:spcPts val="1200"/>
              </a:spcBef>
              <a:spcAft>
                <a:spcPts val="0"/>
              </a:spcAft>
              <a:buClr>
                <a:schemeClr val="dk1"/>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63" name="Google Shape;6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spcAft>
                <a:spcPts val="0"/>
              </a:spcAft>
              <a:buClr>
                <a:srgbClr val="757575"/>
              </a:buClr>
              <a:buSzPts val="900"/>
              <a:buFont typeface="Arial"/>
              <a:buNone/>
              <a:defRPr/>
            </a:lvl1pPr>
            <a:lvl2pPr marL="0" lvl="1" indent="0" algn="r" rtl="0">
              <a:spcBef>
                <a:spcPts val="0"/>
              </a:spcBef>
              <a:spcAft>
                <a:spcPts val="0"/>
              </a:spcAft>
              <a:buClr>
                <a:srgbClr val="757575"/>
              </a:buClr>
              <a:buSzPts val="900"/>
              <a:buFont typeface="Arial"/>
              <a:buNone/>
              <a:defRPr/>
            </a:lvl2pPr>
            <a:lvl3pPr marL="0" lvl="2" indent="0" algn="r" rtl="0">
              <a:spcBef>
                <a:spcPts val="0"/>
              </a:spcBef>
              <a:spcAft>
                <a:spcPts val="0"/>
              </a:spcAft>
              <a:buClr>
                <a:srgbClr val="757575"/>
              </a:buClr>
              <a:buSzPts val="900"/>
              <a:buFont typeface="Arial"/>
              <a:buNone/>
              <a:defRPr/>
            </a:lvl3pPr>
            <a:lvl4pPr marL="0" lvl="3" indent="0" algn="r" rtl="0">
              <a:spcBef>
                <a:spcPts val="0"/>
              </a:spcBef>
              <a:spcAft>
                <a:spcPts val="0"/>
              </a:spcAft>
              <a:buClr>
                <a:srgbClr val="757575"/>
              </a:buClr>
              <a:buSzPts val="900"/>
              <a:buFont typeface="Arial"/>
              <a:buNone/>
              <a:defRPr/>
            </a:lvl4pPr>
            <a:lvl5pPr marL="0" lvl="4" indent="0" algn="r" rtl="0">
              <a:spcBef>
                <a:spcPts val="0"/>
              </a:spcBef>
              <a:spcAft>
                <a:spcPts val="0"/>
              </a:spcAft>
              <a:buClr>
                <a:srgbClr val="757575"/>
              </a:buClr>
              <a:buSzPts val="900"/>
              <a:buFont typeface="Arial"/>
              <a:buNone/>
              <a:defRPr/>
            </a:lvl5pPr>
            <a:lvl6pPr marL="0" lvl="5" indent="0" algn="r" rtl="0">
              <a:spcBef>
                <a:spcPts val="0"/>
              </a:spcBef>
              <a:spcAft>
                <a:spcPts val="0"/>
              </a:spcAft>
              <a:buClr>
                <a:srgbClr val="757575"/>
              </a:buClr>
              <a:buSzPts val="900"/>
              <a:buFont typeface="Arial"/>
              <a:buNone/>
              <a:defRPr/>
            </a:lvl6pPr>
            <a:lvl7pPr marL="0" lvl="6" indent="0" algn="r" rtl="0">
              <a:spcBef>
                <a:spcPts val="0"/>
              </a:spcBef>
              <a:spcAft>
                <a:spcPts val="0"/>
              </a:spcAft>
              <a:buClr>
                <a:srgbClr val="757575"/>
              </a:buClr>
              <a:buSzPts val="900"/>
              <a:buFont typeface="Arial"/>
              <a:buNone/>
              <a:defRPr/>
            </a:lvl7pPr>
            <a:lvl8pPr marL="0" lvl="7" indent="0" algn="r" rtl="0">
              <a:spcBef>
                <a:spcPts val="0"/>
              </a:spcBef>
              <a:spcAft>
                <a:spcPts val="0"/>
              </a:spcAft>
              <a:buClr>
                <a:srgbClr val="757575"/>
              </a:buClr>
              <a:buSzPts val="900"/>
              <a:buFont typeface="Arial"/>
              <a:buNone/>
              <a:defRPr/>
            </a:lvl8pPr>
            <a:lvl9pPr marL="0" lvl="8" indent="0" algn="r" rtl="0">
              <a:spcBef>
                <a:spcPts val="0"/>
              </a:spcBef>
              <a:spcAft>
                <a:spcPts val="0"/>
              </a:spcAft>
              <a:buClr>
                <a:srgbClr val="757575"/>
              </a:buClr>
              <a:buSzPts val="9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accent2"/>
              </a:buClr>
              <a:buSzPts val="1300"/>
              <a:buChar char="●"/>
              <a:defRPr>
                <a:solidFill>
                  <a:schemeClr val="accent2"/>
                </a:solidFill>
              </a:defRPr>
            </a:lvl1pPr>
            <a:lvl2pPr marL="914400" lvl="1" indent="-298450" rtl="0">
              <a:spcBef>
                <a:spcPts val="0"/>
              </a:spcBef>
              <a:spcAft>
                <a:spcPts val="0"/>
              </a:spcAft>
              <a:buClr>
                <a:schemeClr val="accent2"/>
              </a:buClr>
              <a:buSzPts val="1100"/>
              <a:buChar char="○"/>
              <a:defRPr>
                <a:solidFill>
                  <a:schemeClr val="accent2"/>
                </a:solidFill>
              </a:defRPr>
            </a:lvl2pPr>
            <a:lvl3pPr marL="1371600" lvl="2" indent="-298450" rtl="0">
              <a:spcBef>
                <a:spcPts val="0"/>
              </a:spcBef>
              <a:spcAft>
                <a:spcPts val="0"/>
              </a:spcAft>
              <a:buClr>
                <a:schemeClr val="accent2"/>
              </a:buClr>
              <a:buSzPts val="1100"/>
              <a:buChar char="■"/>
              <a:defRPr>
                <a:solidFill>
                  <a:schemeClr val="accent2"/>
                </a:solidFill>
              </a:defRPr>
            </a:lvl3pPr>
            <a:lvl4pPr marL="1828800" lvl="3" indent="-298450" rtl="0">
              <a:spcBef>
                <a:spcPts val="0"/>
              </a:spcBef>
              <a:spcAft>
                <a:spcPts val="0"/>
              </a:spcAft>
              <a:buClr>
                <a:schemeClr val="accent2"/>
              </a:buClr>
              <a:buSzPts val="1100"/>
              <a:buChar char="●"/>
              <a:defRPr>
                <a:solidFill>
                  <a:schemeClr val="accent2"/>
                </a:solidFill>
              </a:defRPr>
            </a:lvl4pPr>
            <a:lvl5pPr marL="2286000" lvl="4" indent="-298450" rtl="0">
              <a:spcBef>
                <a:spcPts val="0"/>
              </a:spcBef>
              <a:spcAft>
                <a:spcPts val="0"/>
              </a:spcAft>
              <a:buClr>
                <a:schemeClr val="accent2"/>
              </a:buClr>
              <a:buSzPts val="1100"/>
              <a:buChar char="○"/>
              <a:defRPr>
                <a:solidFill>
                  <a:schemeClr val="accent2"/>
                </a:solidFill>
              </a:defRPr>
            </a:lvl5pPr>
            <a:lvl6pPr marL="2743200" lvl="5" indent="-298450" rtl="0">
              <a:spcBef>
                <a:spcPts val="0"/>
              </a:spcBef>
              <a:spcAft>
                <a:spcPts val="0"/>
              </a:spcAft>
              <a:buClr>
                <a:schemeClr val="accent2"/>
              </a:buClr>
              <a:buSzPts val="1100"/>
              <a:buChar char="■"/>
              <a:defRPr>
                <a:solidFill>
                  <a:schemeClr val="accent2"/>
                </a:solidFill>
              </a:defRPr>
            </a:lvl6pPr>
            <a:lvl7pPr marL="3200400" lvl="6" indent="-298450" rtl="0">
              <a:spcBef>
                <a:spcPts val="0"/>
              </a:spcBef>
              <a:spcAft>
                <a:spcPts val="0"/>
              </a:spcAft>
              <a:buClr>
                <a:schemeClr val="accent2"/>
              </a:buClr>
              <a:buSzPts val="1100"/>
              <a:buChar char="●"/>
              <a:defRPr>
                <a:solidFill>
                  <a:schemeClr val="accent2"/>
                </a:solidFill>
              </a:defRPr>
            </a:lvl7pPr>
            <a:lvl8pPr marL="3657600" lvl="7" indent="-298450" rtl="0">
              <a:spcBef>
                <a:spcPts val="0"/>
              </a:spcBef>
              <a:spcAft>
                <a:spcPts val="0"/>
              </a:spcAft>
              <a:buClr>
                <a:schemeClr val="accent2"/>
              </a:buClr>
              <a:buSzPts val="1100"/>
              <a:buChar char="○"/>
              <a:defRPr>
                <a:solidFill>
                  <a:schemeClr val="accent2"/>
                </a:solidFill>
              </a:defRPr>
            </a:lvl8pPr>
            <a:lvl9pPr marL="4114800" lvl="8" indent="-298450" rtl="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Roboto"/>
                <a:ea typeface="Roboto"/>
                <a:cs typeface="Roboto"/>
                <a:sym typeface="Roboto"/>
              </a:defRPr>
            </a:lvl1pPr>
            <a:lvl2pPr lvl="1" algn="r" rtl="0">
              <a:buNone/>
              <a:defRPr sz="1000">
                <a:solidFill>
                  <a:schemeClr val="dk2"/>
                </a:solidFill>
                <a:latin typeface="Roboto"/>
                <a:ea typeface="Roboto"/>
                <a:cs typeface="Roboto"/>
                <a:sym typeface="Roboto"/>
              </a:defRPr>
            </a:lvl2pPr>
            <a:lvl3pPr lvl="2" algn="r" rtl="0">
              <a:buNone/>
              <a:defRPr sz="1000">
                <a:solidFill>
                  <a:schemeClr val="dk2"/>
                </a:solidFill>
                <a:latin typeface="Roboto"/>
                <a:ea typeface="Roboto"/>
                <a:cs typeface="Roboto"/>
                <a:sym typeface="Roboto"/>
              </a:defRPr>
            </a:lvl3pPr>
            <a:lvl4pPr lvl="3" algn="r" rtl="0">
              <a:buNone/>
              <a:defRPr sz="1000">
                <a:solidFill>
                  <a:schemeClr val="dk2"/>
                </a:solidFill>
                <a:latin typeface="Roboto"/>
                <a:ea typeface="Roboto"/>
                <a:cs typeface="Roboto"/>
                <a:sym typeface="Roboto"/>
              </a:defRPr>
            </a:lvl4pPr>
            <a:lvl5pPr lvl="4" algn="r" rtl="0">
              <a:buNone/>
              <a:defRPr sz="1000">
                <a:solidFill>
                  <a:schemeClr val="dk2"/>
                </a:solidFill>
                <a:latin typeface="Roboto"/>
                <a:ea typeface="Roboto"/>
                <a:cs typeface="Roboto"/>
                <a:sym typeface="Roboto"/>
              </a:defRPr>
            </a:lvl5pPr>
            <a:lvl6pPr lvl="5" algn="r" rtl="0">
              <a:buNone/>
              <a:defRPr sz="1000">
                <a:solidFill>
                  <a:schemeClr val="dk2"/>
                </a:solidFill>
                <a:latin typeface="Roboto"/>
                <a:ea typeface="Roboto"/>
                <a:cs typeface="Roboto"/>
                <a:sym typeface="Roboto"/>
              </a:defRPr>
            </a:lvl6pPr>
            <a:lvl7pPr lvl="6" algn="r" rtl="0">
              <a:buNone/>
              <a:defRPr sz="1000">
                <a:solidFill>
                  <a:schemeClr val="dk2"/>
                </a:solidFill>
                <a:latin typeface="Roboto"/>
                <a:ea typeface="Roboto"/>
                <a:cs typeface="Roboto"/>
                <a:sym typeface="Roboto"/>
              </a:defRPr>
            </a:lvl7pPr>
            <a:lvl8pPr lvl="7" algn="r" rtl="0">
              <a:buNone/>
              <a:defRPr sz="1000">
                <a:solidFill>
                  <a:schemeClr val="dk2"/>
                </a:solidFill>
                <a:latin typeface="Roboto"/>
                <a:ea typeface="Roboto"/>
                <a:cs typeface="Roboto"/>
                <a:sym typeface="Roboto"/>
              </a:defRPr>
            </a:lvl8pPr>
            <a:lvl9pPr lvl="8" algn="r" rtl="0">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4"/>
          <p:cNvSpPr/>
          <p:nvPr/>
        </p:nvSpPr>
        <p:spPr>
          <a:xfrm>
            <a:off x="0" y="0"/>
            <a:ext cx="9143998"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 name="Google Shape;71;p14"/>
          <p:cNvSpPr/>
          <p:nvPr/>
        </p:nvSpPr>
        <p:spPr>
          <a:xfrm>
            <a:off x="0" y="0"/>
            <a:ext cx="6391835" cy="1714499"/>
          </a:xfrm>
          <a:prstGeom prst="rect">
            <a:avLst/>
          </a:prstGeom>
          <a:solidFill>
            <a:schemeClr val="lt1"/>
          </a:solidFill>
          <a:ln>
            <a:noFill/>
          </a:ln>
          <a:effectLst>
            <a:outerShdw blurRad="596900" dist="304800" dir="7140000" sx="90000" sy="90000" algn="t" rotWithShape="0">
              <a:srgbClr val="000000">
                <a:alpha val="1450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72" name="Google Shape;72;p14"/>
          <p:cNvSpPr txBox="1">
            <a:spLocks noGrp="1"/>
          </p:cNvSpPr>
          <p:nvPr>
            <p:ph type="ctrTitle"/>
          </p:nvPr>
        </p:nvSpPr>
        <p:spPr>
          <a:xfrm>
            <a:off x="385152" y="248097"/>
            <a:ext cx="3485100" cy="121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Play"/>
              <a:buNone/>
            </a:pPr>
            <a:r>
              <a:rPr lang="en-US" sz="3000" b="1" dirty="0">
                <a:latin typeface="Arial"/>
                <a:ea typeface="Arial"/>
                <a:cs typeface="Arial"/>
                <a:sym typeface="Arial"/>
              </a:rPr>
              <a:t>Length of Stay in Hospital</a:t>
            </a:r>
            <a:endParaRPr dirty="0">
              <a:latin typeface="Arial"/>
              <a:ea typeface="Arial"/>
              <a:cs typeface="Arial"/>
              <a:sym typeface="Arial"/>
            </a:endParaRPr>
          </a:p>
        </p:txBody>
      </p:sp>
      <p:sp>
        <p:nvSpPr>
          <p:cNvPr id="73" name="Google Shape;73;p14"/>
          <p:cNvSpPr txBox="1">
            <a:spLocks noGrp="1"/>
          </p:cNvSpPr>
          <p:nvPr>
            <p:ph type="subTitle" idx="1"/>
          </p:nvPr>
        </p:nvSpPr>
        <p:spPr>
          <a:xfrm>
            <a:off x="385150" y="1714500"/>
            <a:ext cx="3485100" cy="1833300"/>
          </a:xfrm>
          <a:prstGeom prst="rect">
            <a:avLst/>
          </a:prstGeom>
          <a:noFill/>
          <a:ln>
            <a:noFill/>
          </a:ln>
        </p:spPr>
        <p:txBody>
          <a:bodyPr spcFirstLastPara="1" wrap="square" lIns="91425" tIns="45700" rIns="91425" bIns="45700" anchor="ctr" anchorCtr="0">
            <a:normAutofit/>
          </a:bodyPr>
          <a:lstStyle/>
          <a:p>
            <a:pPr marL="155448" lvl="0" indent="0" algn="l" rtl="0">
              <a:lnSpc>
                <a:spcPct val="90000"/>
              </a:lnSpc>
              <a:spcBef>
                <a:spcPts val="750"/>
              </a:spcBef>
              <a:spcAft>
                <a:spcPts val="0"/>
              </a:spcAft>
              <a:buClr>
                <a:schemeClr val="dk1"/>
              </a:buClr>
              <a:buSzPts val="1500"/>
              <a:buNone/>
            </a:pPr>
            <a:r>
              <a:rPr lang="en-US" sz="1800" b="1" dirty="0">
                <a:solidFill>
                  <a:schemeClr val="tx1"/>
                </a:solidFill>
                <a:latin typeface="Arial"/>
                <a:ea typeface="Arial"/>
                <a:cs typeface="Arial"/>
                <a:sym typeface="Arial"/>
              </a:rPr>
              <a:t>Presented by: Team 3</a:t>
            </a:r>
            <a:endParaRPr sz="1800" b="1" dirty="0">
              <a:solidFill>
                <a:schemeClr val="tx1"/>
              </a:solidFill>
              <a:latin typeface="Arial"/>
              <a:ea typeface="Arial"/>
              <a:cs typeface="Arial"/>
              <a:sym typeface="Arial"/>
            </a:endParaRPr>
          </a:p>
          <a:p>
            <a:pPr marL="384048" lvl="0" indent="-234950" algn="l" rtl="0">
              <a:lnSpc>
                <a:spcPct val="90000"/>
              </a:lnSpc>
              <a:spcBef>
                <a:spcPts val="950"/>
              </a:spcBef>
              <a:spcAft>
                <a:spcPts val="0"/>
              </a:spcAft>
              <a:buClr>
                <a:schemeClr val="dk1"/>
              </a:buClr>
              <a:buSzPts val="1600"/>
              <a:buFont typeface="Arial"/>
              <a:buChar char="•"/>
            </a:pPr>
            <a:r>
              <a:rPr lang="en-US" sz="1800" b="1" dirty="0">
                <a:solidFill>
                  <a:schemeClr val="tx1"/>
                </a:solidFill>
                <a:latin typeface="Arial"/>
                <a:ea typeface="Arial"/>
                <a:cs typeface="Arial"/>
                <a:sym typeface="Arial"/>
              </a:rPr>
              <a:t>Vaishnav </a:t>
            </a:r>
            <a:r>
              <a:rPr lang="en-US" sz="1800" b="1" dirty="0" err="1">
                <a:solidFill>
                  <a:schemeClr val="tx1"/>
                </a:solidFill>
                <a:latin typeface="Arial"/>
                <a:ea typeface="Arial"/>
                <a:cs typeface="Arial"/>
                <a:sym typeface="Arial"/>
              </a:rPr>
              <a:t>Kaldate</a:t>
            </a:r>
            <a:endParaRPr sz="1800" b="1" dirty="0">
              <a:solidFill>
                <a:schemeClr val="tx1"/>
              </a:solidFill>
              <a:latin typeface="Arial"/>
              <a:ea typeface="Arial"/>
              <a:cs typeface="Arial"/>
              <a:sym typeface="Arial"/>
            </a:endParaRPr>
          </a:p>
          <a:p>
            <a:pPr marL="384048" lvl="0" indent="-234950" algn="l" rtl="0">
              <a:lnSpc>
                <a:spcPct val="90000"/>
              </a:lnSpc>
              <a:spcBef>
                <a:spcPts val="950"/>
              </a:spcBef>
              <a:spcAft>
                <a:spcPts val="0"/>
              </a:spcAft>
              <a:buClr>
                <a:schemeClr val="dk1"/>
              </a:buClr>
              <a:buSzPts val="1600"/>
              <a:buFont typeface="Arial"/>
              <a:buChar char="•"/>
            </a:pPr>
            <a:r>
              <a:rPr lang="en-US" sz="1800" b="1" dirty="0">
                <a:solidFill>
                  <a:schemeClr val="tx1"/>
                </a:solidFill>
                <a:latin typeface="Arial"/>
                <a:ea typeface="Arial"/>
                <a:cs typeface="Arial"/>
                <a:sym typeface="Arial"/>
              </a:rPr>
              <a:t>Yash </a:t>
            </a:r>
            <a:r>
              <a:rPr lang="en-US" sz="1800" b="1" dirty="0" err="1">
                <a:solidFill>
                  <a:schemeClr val="tx1"/>
                </a:solidFill>
                <a:latin typeface="Arial"/>
                <a:ea typeface="Arial"/>
                <a:cs typeface="Arial"/>
                <a:sym typeface="Arial"/>
              </a:rPr>
              <a:t>Javalkar</a:t>
            </a:r>
            <a:r>
              <a:rPr lang="en-US" sz="1800" b="1" dirty="0">
                <a:solidFill>
                  <a:schemeClr val="tx1"/>
                </a:solidFill>
                <a:latin typeface="Arial"/>
                <a:ea typeface="Arial"/>
                <a:cs typeface="Arial"/>
                <a:sym typeface="Arial"/>
              </a:rPr>
              <a:t> </a:t>
            </a:r>
            <a:endParaRPr sz="1800" b="1" dirty="0">
              <a:solidFill>
                <a:schemeClr val="tx1"/>
              </a:solidFill>
              <a:latin typeface="Arial"/>
              <a:ea typeface="Arial"/>
              <a:cs typeface="Arial"/>
              <a:sym typeface="Arial"/>
            </a:endParaRPr>
          </a:p>
          <a:p>
            <a:pPr marL="384048" lvl="0" indent="-234950" algn="l" rtl="0">
              <a:lnSpc>
                <a:spcPct val="90000"/>
              </a:lnSpc>
              <a:spcBef>
                <a:spcPts val="950"/>
              </a:spcBef>
              <a:spcAft>
                <a:spcPts val="0"/>
              </a:spcAft>
              <a:buSzPts val="1600"/>
              <a:buFont typeface="Arial"/>
              <a:buChar char="•"/>
            </a:pPr>
            <a:r>
              <a:rPr lang="en-US" sz="1800" b="1" dirty="0">
                <a:solidFill>
                  <a:schemeClr val="tx1"/>
                </a:solidFill>
                <a:latin typeface="Arial"/>
                <a:ea typeface="Arial"/>
                <a:cs typeface="Arial"/>
                <a:sym typeface="Arial"/>
              </a:rPr>
              <a:t>Harsh Panchal</a:t>
            </a:r>
            <a:endParaRPr sz="1800" b="1" dirty="0">
              <a:solidFill>
                <a:schemeClr val="tx1"/>
              </a:solidFill>
              <a:latin typeface="Arial"/>
              <a:ea typeface="Arial"/>
              <a:cs typeface="Arial"/>
              <a:sym typeface="Arial"/>
            </a:endParaRPr>
          </a:p>
        </p:txBody>
      </p:sp>
      <p:pic>
        <p:nvPicPr>
          <p:cNvPr id="74" name="Google Shape;74;p14" descr="Open doors"/>
          <p:cNvPicPr preferRelativeResize="0"/>
          <p:nvPr/>
        </p:nvPicPr>
        <p:blipFill rotWithShape="1">
          <a:blip r:embed="rId3">
            <a:alphaModFix/>
          </a:blip>
          <a:srcRect l="34452" r="6148"/>
          <a:stretch/>
        </p:blipFill>
        <p:spPr>
          <a:xfrm>
            <a:off x="4572000" y="10"/>
            <a:ext cx="4577118" cy="51434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311700" y="314051"/>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600" dirty="0">
                <a:latin typeface="Arial"/>
                <a:ea typeface="Arial"/>
                <a:cs typeface="Arial"/>
                <a:sym typeface="Arial"/>
              </a:rPr>
              <a:t>New Approach – Tree Based Model</a:t>
            </a:r>
            <a:endParaRPr sz="2600" dirty="0">
              <a:latin typeface="Arial"/>
              <a:ea typeface="Arial"/>
              <a:cs typeface="Arial"/>
              <a:sym typeface="Arial"/>
            </a:endParaRPr>
          </a:p>
        </p:txBody>
      </p:sp>
      <p:sp>
        <p:nvSpPr>
          <p:cNvPr id="162" name="Google Shape;162;p23"/>
          <p:cNvSpPr txBox="1"/>
          <p:nvPr/>
        </p:nvSpPr>
        <p:spPr>
          <a:xfrm>
            <a:off x="229825" y="1284596"/>
            <a:ext cx="8602500" cy="93490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dirty="0">
                <a:solidFill>
                  <a:schemeClr val="tx1">
                    <a:lumMod val="50000"/>
                  </a:schemeClr>
                </a:solidFill>
                <a:highlight>
                  <a:srgbClr val="FFFFFF"/>
                </a:highlight>
              </a:rPr>
              <a:t>In examining the decision tree generated, it becomes evident that the variable with the highest significance is the 'R-count,' which denotes the number of readmissions. </a:t>
            </a:r>
            <a:endParaRPr sz="1200" dirty="0">
              <a:solidFill>
                <a:schemeClr val="tx1">
                  <a:lumMod val="50000"/>
                </a:schemeClr>
              </a:solidFill>
              <a:highlight>
                <a:srgbClr val="FFFFFF"/>
              </a:highlight>
            </a:endParaRPr>
          </a:p>
          <a:p>
            <a:pPr marL="0" lvl="0" indent="0" algn="just" rtl="0">
              <a:spcBef>
                <a:spcPts val="0"/>
              </a:spcBef>
              <a:spcAft>
                <a:spcPts val="0"/>
              </a:spcAft>
              <a:buNone/>
            </a:pPr>
            <a:r>
              <a:rPr lang="en-US" sz="1200" dirty="0">
                <a:solidFill>
                  <a:schemeClr val="tx1">
                    <a:lumMod val="50000"/>
                  </a:schemeClr>
                </a:solidFill>
                <a:highlight>
                  <a:srgbClr val="FFFFFF"/>
                </a:highlight>
              </a:rPr>
              <a:t>This observation aligns logically, considering that a higher 'R-count' implies a greater frequency of hospital admissions. Notably, when the 'R-count' exceeds 4, it serves as a crucial indicator that the patient's length of stay is expected to increase. </a:t>
            </a:r>
            <a:endParaRPr sz="1200" dirty="0">
              <a:solidFill>
                <a:schemeClr val="tx1">
                  <a:lumMod val="50000"/>
                </a:schemeClr>
              </a:solidFill>
              <a:highlight>
                <a:srgbClr val="FFFFFF"/>
              </a:highlight>
            </a:endParaRPr>
          </a:p>
          <a:p>
            <a:pPr marL="0" lvl="0" indent="0" algn="just" rtl="0">
              <a:spcBef>
                <a:spcPts val="0"/>
              </a:spcBef>
              <a:spcAft>
                <a:spcPts val="0"/>
              </a:spcAft>
              <a:buNone/>
            </a:pPr>
            <a:endParaRPr sz="1200" dirty="0">
              <a:solidFill>
                <a:schemeClr val="tx1">
                  <a:lumMod val="50000"/>
                </a:schemeClr>
              </a:solidFill>
              <a:highlight>
                <a:srgbClr val="FFFFFF"/>
              </a:highlight>
            </a:endParaRPr>
          </a:p>
          <a:p>
            <a:pPr marL="0" lvl="0" indent="0" algn="just" rtl="0">
              <a:spcBef>
                <a:spcPts val="0"/>
              </a:spcBef>
              <a:spcAft>
                <a:spcPts val="0"/>
              </a:spcAft>
              <a:buNone/>
            </a:pPr>
            <a:endParaRPr sz="1200" dirty="0">
              <a:solidFill>
                <a:schemeClr val="tx1">
                  <a:lumMod val="50000"/>
                </a:schemeClr>
              </a:solidFill>
            </a:endParaRPr>
          </a:p>
        </p:txBody>
      </p:sp>
      <p:pic>
        <p:nvPicPr>
          <p:cNvPr id="163" name="Google Shape;163;p23"/>
          <p:cNvPicPr preferRelativeResize="0"/>
          <p:nvPr/>
        </p:nvPicPr>
        <p:blipFill rotWithShape="1">
          <a:blip r:embed="rId3">
            <a:alphaModFix/>
          </a:blip>
          <a:srcRect l="71252" t="55180" r="723" b="671"/>
          <a:stretch/>
        </p:blipFill>
        <p:spPr>
          <a:xfrm>
            <a:off x="4314908" y="2219497"/>
            <a:ext cx="3743659" cy="2784765"/>
          </a:xfrm>
          <a:prstGeom prst="rect">
            <a:avLst/>
          </a:prstGeom>
          <a:noFill/>
          <a:ln>
            <a:noFill/>
          </a:ln>
        </p:spPr>
      </p:pic>
      <p:pic>
        <p:nvPicPr>
          <p:cNvPr id="164" name="Google Shape;164;p23"/>
          <p:cNvPicPr preferRelativeResize="0"/>
          <p:nvPr/>
        </p:nvPicPr>
        <p:blipFill>
          <a:blip r:embed="rId4">
            <a:alphaModFix/>
          </a:blip>
          <a:stretch>
            <a:fillRect/>
          </a:stretch>
        </p:blipFill>
        <p:spPr>
          <a:xfrm>
            <a:off x="88507" y="2219498"/>
            <a:ext cx="3743659" cy="2609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p:nvPr/>
        </p:nvSpPr>
        <p:spPr>
          <a:xfrm>
            <a:off x="-1" y="1272775"/>
            <a:ext cx="4069927" cy="127277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dirty="0">
                <a:solidFill>
                  <a:schemeClr val="tx1">
                    <a:lumMod val="50000"/>
                  </a:schemeClr>
                </a:solidFill>
              </a:rPr>
              <a:t>We also pruned the decision tree. Since the tree wasn't overly complex, but we aimed to assess if the model's accuracy increased post-pruning.</a:t>
            </a:r>
            <a:endParaRPr sz="1200" dirty="0">
              <a:solidFill>
                <a:schemeClr val="tx1">
                  <a:lumMod val="50000"/>
                </a:schemeClr>
              </a:solidFill>
            </a:endParaRPr>
          </a:p>
          <a:p>
            <a:pPr marL="0" lvl="0" indent="0" algn="just" rtl="0">
              <a:spcBef>
                <a:spcPts val="0"/>
              </a:spcBef>
              <a:spcAft>
                <a:spcPts val="0"/>
              </a:spcAft>
              <a:buNone/>
            </a:pPr>
            <a:r>
              <a:rPr lang="en-US" sz="1200" dirty="0">
                <a:solidFill>
                  <a:schemeClr val="tx1">
                    <a:lumMod val="50000"/>
                  </a:schemeClr>
                </a:solidFill>
              </a:rPr>
              <a:t>So as from the cost-complexity plot we choose 0.012 as the cp value to prune the tree which results in 6 leaf nodes tree</a:t>
            </a:r>
            <a:endParaRPr sz="1200" dirty="0">
              <a:solidFill>
                <a:schemeClr val="tx1">
                  <a:lumMod val="50000"/>
                </a:schemeClr>
              </a:solidFill>
            </a:endParaRPr>
          </a:p>
        </p:txBody>
      </p:sp>
      <p:pic>
        <p:nvPicPr>
          <p:cNvPr id="170" name="Google Shape;170;p24"/>
          <p:cNvPicPr preferRelativeResize="0"/>
          <p:nvPr/>
        </p:nvPicPr>
        <p:blipFill rotWithShape="1">
          <a:blip r:embed="rId3">
            <a:alphaModFix/>
          </a:blip>
          <a:srcRect b="3437"/>
          <a:stretch/>
        </p:blipFill>
        <p:spPr>
          <a:xfrm>
            <a:off x="4465469" y="1328294"/>
            <a:ext cx="4270158" cy="2073465"/>
          </a:xfrm>
          <a:prstGeom prst="rect">
            <a:avLst/>
          </a:prstGeom>
          <a:noFill/>
          <a:ln>
            <a:noFill/>
          </a:ln>
        </p:spPr>
      </p:pic>
      <p:sp>
        <p:nvSpPr>
          <p:cNvPr id="171" name="Google Shape;171;p24"/>
          <p:cNvSpPr txBox="1"/>
          <p:nvPr/>
        </p:nvSpPr>
        <p:spPr>
          <a:xfrm>
            <a:off x="4955275" y="3041200"/>
            <a:ext cx="3518400" cy="18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Roboto"/>
              <a:ea typeface="Roboto"/>
              <a:cs typeface="Roboto"/>
              <a:sym typeface="Roboto"/>
            </a:endParaRPr>
          </a:p>
        </p:txBody>
      </p:sp>
      <p:pic>
        <p:nvPicPr>
          <p:cNvPr id="172" name="Google Shape;172;p24"/>
          <p:cNvPicPr preferRelativeResize="0"/>
          <p:nvPr/>
        </p:nvPicPr>
        <p:blipFill rotWithShape="1">
          <a:blip r:embed="rId4">
            <a:alphaModFix/>
          </a:blip>
          <a:srcRect b="2381"/>
          <a:stretch/>
        </p:blipFill>
        <p:spPr>
          <a:xfrm>
            <a:off x="71021" y="2441711"/>
            <a:ext cx="3998905" cy="2609683"/>
          </a:xfrm>
          <a:prstGeom prst="rect">
            <a:avLst/>
          </a:prstGeom>
          <a:noFill/>
          <a:ln>
            <a:noFill/>
          </a:ln>
        </p:spPr>
      </p:pic>
      <p:sp>
        <p:nvSpPr>
          <p:cNvPr id="173" name="Google Shape;173;p24"/>
          <p:cNvSpPr txBox="1"/>
          <p:nvPr/>
        </p:nvSpPr>
        <p:spPr>
          <a:xfrm>
            <a:off x="4383078" y="3401759"/>
            <a:ext cx="4449247" cy="1741741"/>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dirty="0">
                <a:solidFill>
                  <a:schemeClr val="dk1"/>
                </a:solidFill>
              </a:rPr>
              <a:t>Our initial split for division is based on '</a:t>
            </a:r>
            <a:r>
              <a:rPr lang="en-US" sz="1200" dirty="0" err="1">
                <a:solidFill>
                  <a:schemeClr val="dk1"/>
                </a:solidFill>
              </a:rPr>
              <a:t>rcount</a:t>
            </a:r>
            <a:r>
              <a:rPr lang="en-US" sz="1200" dirty="0">
                <a:solidFill>
                  <a:schemeClr val="dk1"/>
                </a:solidFill>
              </a:rPr>
              <a:t>,' which serves as our root node. Following this, the subsequent splitting nodes include '</a:t>
            </a:r>
            <a:r>
              <a:rPr lang="en-US" sz="1200" dirty="0" err="1">
                <a:solidFill>
                  <a:schemeClr val="dk1"/>
                </a:solidFill>
              </a:rPr>
              <a:t>facid</a:t>
            </a:r>
            <a:r>
              <a:rPr lang="en-US" sz="1200" dirty="0">
                <a:solidFill>
                  <a:schemeClr val="dk1"/>
                </a:solidFill>
              </a:rPr>
              <a:t>' (Facility ID), '</a:t>
            </a:r>
            <a:r>
              <a:rPr lang="en-US" sz="1200" dirty="0" err="1">
                <a:solidFill>
                  <a:schemeClr val="dk1"/>
                </a:solidFill>
              </a:rPr>
              <a:t>rcount</a:t>
            </a:r>
            <a:r>
              <a:rPr lang="en-US" sz="1200" dirty="0">
                <a:solidFill>
                  <a:schemeClr val="dk1"/>
                </a:solidFill>
              </a:rPr>
              <a:t>,' '</a:t>
            </a:r>
            <a:r>
              <a:rPr lang="en-US" sz="1200" dirty="0" err="1">
                <a:solidFill>
                  <a:schemeClr val="dk1"/>
                </a:solidFill>
              </a:rPr>
              <a:t>hemo</a:t>
            </a:r>
            <a:r>
              <a:rPr lang="en-US" sz="1200" dirty="0">
                <a:solidFill>
                  <a:schemeClr val="dk1"/>
                </a:solidFill>
              </a:rPr>
              <a:t>,' and 'hematocrit.'</a:t>
            </a:r>
            <a:endParaRPr sz="1200" dirty="0">
              <a:solidFill>
                <a:schemeClr val="dk1"/>
              </a:solidFill>
            </a:endParaRPr>
          </a:p>
          <a:p>
            <a:pPr marL="0" lvl="0" indent="0" algn="just" rtl="0">
              <a:spcBef>
                <a:spcPts val="0"/>
              </a:spcBef>
              <a:spcAft>
                <a:spcPts val="0"/>
              </a:spcAft>
              <a:buNone/>
            </a:pPr>
            <a:r>
              <a:rPr lang="en-US" sz="1200" dirty="0">
                <a:solidFill>
                  <a:schemeClr val="dk1"/>
                </a:solidFill>
              </a:rPr>
              <a:t>The second branch comprises variables such as '</a:t>
            </a:r>
            <a:r>
              <a:rPr lang="en-US" sz="1200" dirty="0" err="1">
                <a:solidFill>
                  <a:schemeClr val="dk1"/>
                </a:solidFill>
              </a:rPr>
              <a:t>facid</a:t>
            </a:r>
            <a:r>
              <a:rPr lang="en-US" sz="1200" dirty="0">
                <a:solidFill>
                  <a:schemeClr val="dk1"/>
                </a:solidFill>
              </a:rPr>
              <a:t>' and '</a:t>
            </a:r>
            <a:r>
              <a:rPr lang="en-US" sz="1200" dirty="0" err="1">
                <a:solidFill>
                  <a:schemeClr val="dk1"/>
                </a:solidFill>
              </a:rPr>
              <a:t>rcount</a:t>
            </a:r>
            <a:r>
              <a:rPr lang="en-US" sz="1200" dirty="0">
                <a:solidFill>
                  <a:schemeClr val="dk1"/>
                </a:solidFill>
              </a:rPr>
              <a:t>,' indicating the facility where the patient is being treated.</a:t>
            </a:r>
            <a:endParaRPr sz="1200" dirty="0">
              <a:solidFill>
                <a:schemeClr val="dk1"/>
              </a:solidFill>
            </a:endParaRPr>
          </a:p>
          <a:p>
            <a:pPr marL="0" lvl="0" indent="0" algn="just" rtl="0">
              <a:spcBef>
                <a:spcPts val="0"/>
              </a:spcBef>
              <a:spcAft>
                <a:spcPts val="0"/>
              </a:spcAft>
              <a:buNone/>
            </a:pPr>
            <a:r>
              <a:rPr lang="en-US" sz="1200" dirty="0">
                <a:solidFill>
                  <a:schemeClr val="dk1"/>
                </a:solidFill>
              </a:rPr>
              <a:t>This inference is substantiated by the model's predicted numerical outcome, indicating an average hospital stay of 7.7 days for individuals surpassing the threshold of 4 </a:t>
            </a:r>
            <a:r>
              <a:rPr lang="en-US" sz="1200" dirty="0" err="1">
                <a:solidFill>
                  <a:schemeClr val="dk1"/>
                </a:solidFill>
              </a:rPr>
              <a:t>rcount</a:t>
            </a:r>
            <a:r>
              <a:rPr lang="en-US" sz="1200" dirty="0">
                <a:solidFill>
                  <a:schemeClr val="dk1"/>
                </a:solidFill>
              </a:rPr>
              <a:t>.</a:t>
            </a:r>
            <a:endParaRPr sz="1200" dirty="0">
              <a:solidFill>
                <a:srgbClr val="ECECEC"/>
              </a:solidFill>
              <a:highlight>
                <a:srgbClr val="212121"/>
              </a:highlight>
            </a:endParaRPr>
          </a:p>
          <a:p>
            <a:pPr marL="0" lvl="0" indent="0" algn="just" rtl="0">
              <a:spcBef>
                <a:spcPts val="0"/>
              </a:spcBef>
              <a:spcAft>
                <a:spcPts val="0"/>
              </a:spcAft>
              <a:buNone/>
            </a:pPr>
            <a:endParaRPr sz="1100" dirty="0">
              <a:solidFill>
                <a:srgbClr val="ECECEC"/>
              </a:solidFill>
              <a:highlight>
                <a:srgbClr val="212121"/>
              </a:highlight>
            </a:endParaRPr>
          </a:p>
        </p:txBody>
      </p:sp>
      <p:sp>
        <p:nvSpPr>
          <p:cNvPr id="6" name="Title 5">
            <a:extLst>
              <a:ext uri="{FF2B5EF4-FFF2-40B4-BE49-F238E27FC236}">
                <a16:creationId xmlns:a16="http://schemas.microsoft.com/office/drawing/2014/main" id="{D5A53BF0-0FCD-63B3-4315-693B602C66ED}"/>
              </a:ext>
            </a:extLst>
          </p:cNvPr>
          <p:cNvSpPr>
            <a:spLocks noGrp="1"/>
          </p:cNvSpPr>
          <p:nvPr>
            <p:ph type="title"/>
          </p:nvPr>
        </p:nvSpPr>
        <p:spPr>
          <a:xfrm>
            <a:off x="311725" y="320506"/>
            <a:ext cx="8520600" cy="623700"/>
          </a:xfrm>
        </p:spPr>
        <p:txBody>
          <a:bodyPr>
            <a:normAutofit/>
          </a:bodyPr>
          <a:lstStyle/>
          <a:p>
            <a:r>
              <a:rPr lang="en-US" sz="2600" dirty="0">
                <a:latin typeface="+mj-lt"/>
              </a:rPr>
              <a:t>Pruning Decision Tree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p:nvPr/>
        </p:nvSpPr>
        <p:spPr>
          <a:xfrm>
            <a:off x="115900" y="1350800"/>
            <a:ext cx="2896500" cy="104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Roboto"/>
              <a:ea typeface="Roboto"/>
              <a:cs typeface="Roboto"/>
              <a:sym typeface="Roboto"/>
            </a:endParaRPr>
          </a:p>
          <a:p>
            <a:pPr marL="0" lvl="0" indent="0" algn="l" rtl="0">
              <a:spcBef>
                <a:spcPts val="0"/>
              </a:spcBef>
              <a:spcAft>
                <a:spcPts val="0"/>
              </a:spcAft>
              <a:buNone/>
            </a:pPr>
            <a:endParaRPr sz="1300">
              <a:solidFill>
                <a:schemeClr val="dk2"/>
              </a:solidFill>
              <a:latin typeface="Roboto"/>
              <a:ea typeface="Roboto"/>
              <a:cs typeface="Roboto"/>
              <a:sym typeface="Roboto"/>
            </a:endParaRPr>
          </a:p>
          <a:p>
            <a:pPr marL="0" lvl="0" indent="0" algn="l" rtl="0">
              <a:spcBef>
                <a:spcPts val="0"/>
              </a:spcBef>
              <a:spcAft>
                <a:spcPts val="0"/>
              </a:spcAft>
              <a:buNone/>
            </a:pPr>
            <a:endParaRPr sz="1300">
              <a:solidFill>
                <a:schemeClr val="dk2"/>
              </a:solidFill>
              <a:latin typeface="Roboto"/>
              <a:ea typeface="Roboto"/>
              <a:cs typeface="Roboto"/>
              <a:sym typeface="Roboto"/>
            </a:endParaRPr>
          </a:p>
        </p:txBody>
      </p:sp>
      <p:sp>
        <p:nvSpPr>
          <p:cNvPr id="179" name="Google Shape;179;p25"/>
          <p:cNvSpPr txBox="1">
            <a:spLocks noGrp="1"/>
          </p:cNvSpPr>
          <p:nvPr>
            <p:ph type="title"/>
          </p:nvPr>
        </p:nvSpPr>
        <p:spPr>
          <a:xfrm>
            <a:off x="311700" y="36775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600" dirty="0">
                <a:latin typeface="Arial"/>
                <a:ea typeface="Arial"/>
                <a:cs typeface="Arial"/>
                <a:sym typeface="Arial"/>
              </a:rPr>
              <a:t>Random Forest</a:t>
            </a:r>
            <a:endParaRPr sz="2600" dirty="0">
              <a:latin typeface="Arial"/>
              <a:ea typeface="Arial"/>
              <a:cs typeface="Arial"/>
              <a:sym typeface="Arial"/>
            </a:endParaRPr>
          </a:p>
        </p:txBody>
      </p:sp>
      <p:sp>
        <p:nvSpPr>
          <p:cNvPr id="180" name="Google Shape;180;p25"/>
          <p:cNvSpPr txBox="1"/>
          <p:nvPr/>
        </p:nvSpPr>
        <p:spPr>
          <a:xfrm>
            <a:off x="115900" y="1485899"/>
            <a:ext cx="5199000" cy="309384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200" dirty="0">
                <a:solidFill>
                  <a:srgbClr val="0D0D0D"/>
                </a:solidFill>
                <a:highlight>
                  <a:srgbClr val="FFFFFF"/>
                </a:highlight>
              </a:rPr>
              <a:t>In our analysis using a random forest model, we took into account all available variables to predict outcomes related to hospital stays or patient outcomes. Instead of considering all variables simultaneously, we grouped them into sets of three and used these sets to build decision trees within the random forest. </a:t>
            </a:r>
            <a:endParaRPr sz="1200" dirty="0">
              <a:solidFill>
                <a:srgbClr val="0D0D0D"/>
              </a:solidFill>
              <a:highlight>
                <a:srgbClr val="FFFFFF"/>
              </a:highlight>
            </a:endParaRPr>
          </a:p>
          <a:p>
            <a:pPr marL="0" lvl="0" indent="0" algn="just" rtl="0">
              <a:spcBef>
                <a:spcPts val="0"/>
              </a:spcBef>
              <a:spcAft>
                <a:spcPts val="0"/>
              </a:spcAft>
              <a:buNone/>
            </a:pPr>
            <a:endParaRPr sz="1200" dirty="0">
              <a:solidFill>
                <a:srgbClr val="0D0D0D"/>
              </a:solidFill>
              <a:highlight>
                <a:srgbClr val="FFFFFF"/>
              </a:highlight>
            </a:endParaRPr>
          </a:p>
          <a:p>
            <a:r>
              <a:rPr lang="en-US" sz="1200" dirty="0">
                <a:solidFill>
                  <a:srgbClr val="0D0D0D"/>
                </a:solidFill>
                <a:highlight>
                  <a:srgbClr val="FFFFFF"/>
                </a:highlight>
              </a:rPr>
              <a:t>This approach helps manage overfitting. The results of our analysis showed a Root Mean Square Error (RMSE) of 0.8 days, indicating that, on average, the model's predictions were off by approximately 0.8 days compared to the actual length of hospital stays. Additionally, the model explained 87.88% of the variance, suggesting that it captures a significant portion of the variability in the data. </a:t>
            </a:r>
            <a:br>
              <a:rPr lang="en-US" sz="1200" dirty="0">
                <a:solidFill>
                  <a:srgbClr val="0D0D0D"/>
                </a:solidFill>
                <a:highlight>
                  <a:srgbClr val="FFFFFF"/>
                </a:highlight>
              </a:rPr>
            </a:br>
            <a:endParaRPr sz="1200" dirty="0">
              <a:solidFill>
                <a:srgbClr val="0D0D0D"/>
              </a:solidFill>
              <a:highlight>
                <a:srgbClr val="FFFFFF"/>
              </a:highlight>
            </a:endParaRPr>
          </a:p>
          <a:p>
            <a:pPr marL="0" lvl="0" indent="0" algn="just" rtl="0">
              <a:spcBef>
                <a:spcPts val="0"/>
              </a:spcBef>
              <a:spcAft>
                <a:spcPts val="0"/>
              </a:spcAft>
              <a:buNone/>
            </a:pPr>
            <a:r>
              <a:rPr lang="en-US" sz="1200" dirty="0">
                <a:solidFill>
                  <a:srgbClr val="0D0D0D"/>
                </a:solidFill>
                <a:highlight>
                  <a:srgbClr val="FFFFFF"/>
                </a:highlight>
              </a:rPr>
              <a:t>Overall, these findings suggest that the random forest model performs well in predicting hospital stay lengths based on the variables included in our analysis.</a:t>
            </a:r>
            <a:r>
              <a:rPr lang="en-US" sz="1200" dirty="0">
                <a:solidFill>
                  <a:schemeClr val="dk2"/>
                </a:solidFill>
              </a:rPr>
              <a:t> </a:t>
            </a:r>
            <a:endParaRPr sz="1200" dirty="0">
              <a:solidFill>
                <a:schemeClr val="dk2"/>
              </a:solidFill>
            </a:endParaRPr>
          </a:p>
        </p:txBody>
      </p:sp>
      <p:pic>
        <p:nvPicPr>
          <p:cNvPr id="181" name="Google Shape;181;p25"/>
          <p:cNvPicPr preferRelativeResize="0"/>
          <p:nvPr/>
        </p:nvPicPr>
        <p:blipFill rotWithShape="1">
          <a:blip r:embed="rId3">
            <a:alphaModFix/>
          </a:blip>
          <a:srcRect l="782" t="72455" r="41690" b="3289"/>
          <a:stretch/>
        </p:blipFill>
        <p:spPr>
          <a:xfrm>
            <a:off x="5314888" y="1485900"/>
            <a:ext cx="3665152" cy="1567266"/>
          </a:xfrm>
          <a:prstGeom prst="rect">
            <a:avLst/>
          </a:prstGeom>
          <a:noFill/>
          <a:ln>
            <a:solidFill>
              <a:srgbClr val="000000"/>
            </a:solidFill>
          </a:ln>
        </p:spPr>
      </p:pic>
      <p:pic>
        <p:nvPicPr>
          <p:cNvPr id="182" name="Google Shape;182;p25"/>
          <p:cNvPicPr preferRelativeResize="0"/>
          <p:nvPr/>
        </p:nvPicPr>
        <p:blipFill rotWithShape="1">
          <a:blip r:embed="rId4">
            <a:alphaModFix/>
          </a:blip>
          <a:srcRect l="646" t="64039" r="41630" b="10973"/>
          <a:stretch/>
        </p:blipFill>
        <p:spPr>
          <a:xfrm>
            <a:off x="5297649" y="3250274"/>
            <a:ext cx="3699630" cy="1525471"/>
          </a:xfrm>
          <a:prstGeom prst="rect">
            <a:avLst/>
          </a:prstGeom>
          <a:noFill/>
          <a:ln>
            <a:solidFill>
              <a:srgbClr val="000000"/>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41495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600" dirty="0">
                <a:latin typeface="Arial"/>
                <a:ea typeface="Arial"/>
                <a:cs typeface="Arial"/>
                <a:sym typeface="Arial"/>
              </a:rPr>
              <a:t> Conclusion</a:t>
            </a:r>
            <a:endParaRPr sz="2600" dirty="0">
              <a:latin typeface="Arial"/>
              <a:ea typeface="Arial"/>
              <a:cs typeface="Arial"/>
              <a:sym typeface="Arial"/>
            </a:endParaRPr>
          </a:p>
        </p:txBody>
      </p:sp>
      <p:sp>
        <p:nvSpPr>
          <p:cNvPr id="188" name="Google Shape;188;p26"/>
          <p:cNvSpPr txBox="1"/>
          <p:nvPr/>
        </p:nvSpPr>
        <p:spPr>
          <a:xfrm>
            <a:off x="361950" y="1425844"/>
            <a:ext cx="8223000" cy="3412331"/>
          </a:xfrm>
          <a:prstGeom prst="rect">
            <a:avLst/>
          </a:prstGeom>
          <a:noFill/>
          <a:ln>
            <a:noFill/>
          </a:ln>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dirty="0">
                <a:solidFill>
                  <a:srgbClr val="0D0D0D"/>
                </a:solidFill>
                <a:highlight>
                  <a:srgbClr val="FFFFFF"/>
                </a:highlight>
              </a:rPr>
              <a:t>Forecasting the duration of hospital stays is more streamlined when leveraging established variables, as opposed to variables of unknown origin or those detected during operational procedures.</a:t>
            </a:r>
          </a:p>
          <a:p>
            <a:pPr marL="285750" indent="-285750" algn="just">
              <a:buFont typeface="Arial" panose="020B0604020202020204" pitchFamily="34" charset="0"/>
              <a:buChar char="•"/>
            </a:pPr>
            <a:endParaRPr lang="en-US" dirty="0">
              <a:solidFill>
                <a:srgbClr val="0D0D0D"/>
              </a:solidFill>
              <a:highlight>
                <a:srgbClr val="FFFFFF"/>
              </a:highlight>
            </a:endParaRPr>
          </a:p>
          <a:p>
            <a:pPr marL="285750" indent="-285750" algn="just">
              <a:buFont typeface="Arial" panose="020B0604020202020204" pitchFamily="34" charset="0"/>
              <a:buChar char="•"/>
            </a:pPr>
            <a:r>
              <a:rPr lang="en-US" dirty="0">
                <a:solidFill>
                  <a:srgbClr val="0D0D0D"/>
                </a:solidFill>
                <a:highlight>
                  <a:srgbClr val="FFFFFF"/>
                </a:highlight>
              </a:rPr>
              <a:t>Substance dependence and psychological disorders emerge as pivotal factors in evaluating depressive conditions.</a:t>
            </a:r>
          </a:p>
          <a:p>
            <a:pPr marL="285750" indent="-285750" algn="just">
              <a:buFont typeface="Arial" panose="020B0604020202020204" pitchFamily="34" charset="0"/>
              <a:buChar char="•"/>
            </a:pPr>
            <a:endParaRPr lang="en-US" dirty="0">
              <a:solidFill>
                <a:srgbClr val="0D0D0D"/>
              </a:solidFill>
              <a:highlight>
                <a:srgbClr val="FFFFFF"/>
              </a:highlight>
            </a:endParaRPr>
          </a:p>
          <a:p>
            <a:pPr marL="285750" indent="-285750" algn="just">
              <a:buFont typeface="Arial" panose="020B0604020202020204" pitchFamily="34" charset="0"/>
              <a:buChar char="•"/>
            </a:pPr>
            <a:r>
              <a:rPr lang="en-US" dirty="0">
                <a:solidFill>
                  <a:srgbClr val="0D0D0D"/>
                </a:solidFill>
                <a:highlight>
                  <a:srgbClr val="FFFFFF"/>
                </a:highlight>
              </a:rPr>
              <a:t>Patients with a heightened frequency of readmissions tend to experience extended periods of hospitalization.</a:t>
            </a:r>
          </a:p>
          <a:p>
            <a:pPr marL="285750" indent="-285750" algn="just">
              <a:buFont typeface="Arial" panose="020B0604020202020204" pitchFamily="34" charset="0"/>
              <a:buChar char="•"/>
            </a:pPr>
            <a:endParaRPr lang="en-US" dirty="0">
              <a:solidFill>
                <a:srgbClr val="0D0D0D"/>
              </a:solidFill>
              <a:highlight>
                <a:srgbClr val="FFFFFF"/>
              </a:highlight>
            </a:endParaRPr>
          </a:p>
          <a:p>
            <a:pPr marL="285750" indent="-285750" algn="just">
              <a:buFont typeface="Arial" panose="020B0604020202020204" pitchFamily="34" charset="0"/>
              <a:buChar char="•"/>
            </a:pPr>
            <a:r>
              <a:rPr lang="en-US" dirty="0">
                <a:solidFill>
                  <a:srgbClr val="0D0D0D"/>
                </a:solidFill>
                <a:highlight>
                  <a:srgbClr val="FFFFFF"/>
                </a:highlight>
              </a:rPr>
              <a:t>Key parameters for forecasting the duration of hospital stays encompass </a:t>
            </a:r>
            <a:r>
              <a:rPr lang="en-US" dirty="0" err="1">
                <a:solidFill>
                  <a:srgbClr val="0D0D0D"/>
                </a:solidFill>
                <a:highlight>
                  <a:srgbClr val="FFFFFF"/>
                </a:highlight>
              </a:rPr>
              <a:t>rcount</a:t>
            </a:r>
            <a:r>
              <a:rPr lang="en-US" dirty="0">
                <a:solidFill>
                  <a:srgbClr val="0D0D0D"/>
                </a:solidFill>
                <a:highlight>
                  <a:srgbClr val="FFFFFF"/>
                </a:highlight>
              </a:rPr>
              <a:t>, </a:t>
            </a:r>
            <a:r>
              <a:rPr lang="en-US" dirty="0" err="1">
                <a:solidFill>
                  <a:srgbClr val="0D0D0D"/>
                </a:solidFill>
                <a:highlight>
                  <a:srgbClr val="FFFFFF"/>
                </a:highlight>
              </a:rPr>
              <a:t>faceid</a:t>
            </a:r>
            <a:r>
              <a:rPr lang="en-US" dirty="0">
                <a:solidFill>
                  <a:srgbClr val="0D0D0D"/>
                </a:solidFill>
                <a:highlight>
                  <a:srgbClr val="FFFFFF"/>
                </a:highlight>
              </a:rPr>
              <a:t>, </a:t>
            </a:r>
            <a:r>
              <a:rPr lang="en-US" dirty="0" err="1">
                <a:solidFill>
                  <a:srgbClr val="0D0D0D"/>
                </a:solidFill>
                <a:highlight>
                  <a:srgbClr val="FFFFFF"/>
                </a:highlight>
              </a:rPr>
              <a:t>hemo</a:t>
            </a:r>
            <a:r>
              <a:rPr lang="en-US" dirty="0">
                <a:solidFill>
                  <a:srgbClr val="0D0D0D"/>
                </a:solidFill>
                <a:highlight>
                  <a:srgbClr val="FFFFFF"/>
                </a:highlight>
              </a:rPr>
              <a:t>, and hematocrit.</a:t>
            </a:r>
          </a:p>
          <a:p>
            <a:pPr marL="0" lvl="0" indent="0" algn="just" rtl="0">
              <a:spcBef>
                <a:spcPts val="0"/>
              </a:spcBef>
              <a:spcAft>
                <a:spcPts val="0"/>
              </a:spcAft>
              <a:buNone/>
            </a:pPr>
            <a:endParaRPr dirty="0">
              <a:solidFill>
                <a:schemeClr val="dk2"/>
              </a:solidFill>
            </a:endParaRPr>
          </a:p>
          <a:p>
            <a:pPr marL="457200" lvl="0" indent="0" algn="just" rtl="0">
              <a:lnSpc>
                <a:spcPct val="115000"/>
              </a:lnSpc>
              <a:spcBef>
                <a:spcPts val="1500"/>
              </a:spcBef>
              <a:spcAft>
                <a:spcPts val="0"/>
              </a:spcAft>
              <a:buNone/>
            </a:pPr>
            <a:endParaRPr dirty="0">
              <a:solidFill>
                <a:schemeClr val="dk2"/>
              </a:solidFill>
            </a:endParaRPr>
          </a:p>
          <a:p>
            <a:pPr marL="457200" lvl="0" indent="0" algn="just" rtl="0">
              <a:spcBef>
                <a:spcPts val="1500"/>
              </a:spcBef>
              <a:spcAft>
                <a:spcPts val="0"/>
              </a:spcAft>
              <a:buNone/>
            </a:pPr>
            <a:endParaRPr dirty="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314525" y="375879"/>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600" dirty="0">
                <a:latin typeface="Arial"/>
                <a:ea typeface="Arial"/>
                <a:cs typeface="Arial"/>
                <a:sym typeface="Arial"/>
              </a:rPr>
              <a:t>Recommendations</a:t>
            </a:r>
            <a:endParaRPr sz="2600" dirty="0">
              <a:latin typeface="Arial"/>
              <a:ea typeface="Arial"/>
              <a:cs typeface="Arial"/>
              <a:sym typeface="Arial"/>
            </a:endParaRPr>
          </a:p>
        </p:txBody>
      </p:sp>
      <p:sp>
        <p:nvSpPr>
          <p:cNvPr id="194" name="Google Shape;194;p27"/>
          <p:cNvSpPr txBox="1"/>
          <p:nvPr/>
        </p:nvSpPr>
        <p:spPr>
          <a:xfrm>
            <a:off x="314525" y="1369449"/>
            <a:ext cx="8386200" cy="339817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0E2841"/>
              </a:buClr>
              <a:buSzPts val="1400"/>
              <a:buFont typeface="Arial" panose="020B0604020202020204" pitchFamily="34" charset="0"/>
              <a:buChar char="•"/>
            </a:pPr>
            <a:r>
              <a:rPr lang="en-US" dirty="0">
                <a:solidFill>
                  <a:srgbClr val="0E2841"/>
                </a:solidFill>
                <a:highlight>
                  <a:srgbClr val="FFFFFF"/>
                </a:highlight>
              </a:rPr>
              <a:t>Accurately predicting the patient’s length of stay can help the hospitals in better allocate resources, such as hospital beds, staff scheduling, and other facilities.</a:t>
            </a:r>
          </a:p>
          <a:p>
            <a:pPr marL="139700" lvl="0" algn="just" rtl="0">
              <a:lnSpc>
                <a:spcPct val="115000"/>
              </a:lnSpc>
              <a:spcBef>
                <a:spcPts val="0"/>
              </a:spcBef>
              <a:spcAft>
                <a:spcPts val="0"/>
              </a:spcAft>
              <a:buClr>
                <a:srgbClr val="0E2841"/>
              </a:buClr>
              <a:buSzPts val="1400"/>
            </a:pPr>
            <a:endParaRPr dirty="0">
              <a:solidFill>
                <a:srgbClr val="0E2841"/>
              </a:solidFill>
              <a:highlight>
                <a:srgbClr val="FFFFFF"/>
              </a:highlight>
            </a:endParaRPr>
          </a:p>
          <a:p>
            <a:pPr marL="457200" lvl="0" indent="-317500" algn="just" rtl="0">
              <a:lnSpc>
                <a:spcPct val="115000"/>
              </a:lnSpc>
              <a:spcBef>
                <a:spcPts val="0"/>
              </a:spcBef>
              <a:spcAft>
                <a:spcPts val="0"/>
              </a:spcAft>
              <a:buClr>
                <a:srgbClr val="0E2841"/>
              </a:buClr>
              <a:buSzPts val="1400"/>
              <a:buFont typeface="Arial" panose="020B0604020202020204" pitchFamily="34" charset="0"/>
              <a:buChar char="•"/>
            </a:pPr>
            <a:r>
              <a:rPr lang="en-US" dirty="0">
                <a:solidFill>
                  <a:srgbClr val="0E2841"/>
                </a:solidFill>
                <a:highlight>
                  <a:srgbClr val="FFFFFF"/>
                </a:highlight>
              </a:rPr>
              <a:t>This information can aid in optimizing hospital capacity utilization, reducing overcrowding, and improving patient flow management.</a:t>
            </a:r>
          </a:p>
          <a:p>
            <a:pPr marL="139700" lvl="0" algn="just" rtl="0">
              <a:lnSpc>
                <a:spcPct val="115000"/>
              </a:lnSpc>
              <a:spcBef>
                <a:spcPts val="0"/>
              </a:spcBef>
              <a:spcAft>
                <a:spcPts val="0"/>
              </a:spcAft>
              <a:buClr>
                <a:srgbClr val="0E2841"/>
              </a:buClr>
              <a:buSzPts val="1400"/>
            </a:pPr>
            <a:endParaRPr dirty="0">
              <a:solidFill>
                <a:srgbClr val="0E2841"/>
              </a:solidFill>
              <a:highlight>
                <a:srgbClr val="FFFFFF"/>
              </a:highlight>
            </a:endParaRPr>
          </a:p>
          <a:p>
            <a:pPr marL="457200" lvl="0" indent="-317500" algn="just" rtl="0">
              <a:lnSpc>
                <a:spcPct val="115000"/>
              </a:lnSpc>
              <a:spcBef>
                <a:spcPts val="0"/>
              </a:spcBef>
              <a:spcAft>
                <a:spcPts val="0"/>
              </a:spcAft>
              <a:buClr>
                <a:srgbClr val="0E2841"/>
              </a:buClr>
              <a:buSzPts val="1400"/>
              <a:buFont typeface="Arial" panose="020B0604020202020204" pitchFamily="34" charset="0"/>
              <a:buChar char="•"/>
            </a:pPr>
            <a:r>
              <a:rPr lang="en-US" dirty="0">
                <a:solidFill>
                  <a:srgbClr val="0E2841"/>
                </a:solidFill>
                <a:highlight>
                  <a:srgbClr val="FFFFFF"/>
                </a:highlight>
              </a:rPr>
              <a:t>Length of stay is a crucial factor in determining the overall cost of a patient's hospitalization.</a:t>
            </a:r>
          </a:p>
          <a:p>
            <a:pPr marL="139700" lvl="0" algn="just" rtl="0">
              <a:lnSpc>
                <a:spcPct val="115000"/>
              </a:lnSpc>
              <a:spcBef>
                <a:spcPts val="0"/>
              </a:spcBef>
              <a:spcAft>
                <a:spcPts val="0"/>
              </a:spcAft>
              <a:buClr>
                <a:srgbClr val="0E2841"/>
              </a:buClr>
              <a:buSzPts val="1400"/>
            </a:pPr>
            <a:endParaRPr dirty="0">
              <a:solidFill>
                <a:srgbClr val="0E2841"/>
              </a:solidFill>
              <a:highlight>
                <a:srgbClr val="FFFFFF"/>
              </a:highlight>
            </a:endParaRPr>
          </a:p>
          <a:p>
            <a:pPr marL="457200" lvl="0" indent="-317500" algn="just" rtl="0">
              <a:lnSpc>
                <a:spcPct val="115000"/>
              </a:lnSpc>
              <a:spcBef>
                <a:spcPts val="0"/>
              </a:spcBef>
              <a:spcAft>
                <a:spcPts val="0"/>
              </a:spcAft>
              <a:buClr>
                <a:srgbClr val="0E2841"/>
              </a:buClr>
              <a:buSzPts val="1400"/>
              <a:buFont typeface="Arial" panose="020B0604020202020204" pitchFamily="34" charset="0"/>
              <a:buChar char="•"/>
            </a:pPr>
            <a:r>
              <a:rPr lang="en-US" dirty="0">
                <a:solidFill>
                  <a:srgbClr val="0E2841"/>
                </a:solidFill>
                <a:highlight>
                  <a:srgbClr val="FFFFFF"/>
                </a:highlight>
              </a:rPr>
              <a:t>By predicting the expected length of stay, hospitals can better estimate the associated costs and plan their budgets more effectively.</a:t>
            </a:r>
          </a:p>
          <a:p>
            <a:pPr marL="139700" lvl="0" algn="just" rtl="0">
              <a:lnSpc>
                <a:spcPct val="115000"/>
              </a:lnSpc>
              <a:spcBef>
                <a:spcPts val="0"/>
              </a:spcBef>
              <a:spcAft>
                <a:spcPts val="0"/>
              </a:spcAft>
              <a:buClr>
                <a:srgbClr val="0E2841"/>
              </a:buClr>
              <a:buSzPts val="1400"/>
            </a:pPr>
            <a:endParaRPr dirty="0">
              <a:solidFill>
                <a:srgbClr val="0E2841"/>
              </a:solidFill>
              <a:highlight>
                <a:srgbClr val="FFFFFF"/>
              </a:highlight>
            </a:endParaRPr>
          </a:p>
          <a:p>
            <a:pPr marL="457200" lvl="0" indent="-317500" algn="just" rtl="0">
              <a:lnSpc>
                <a:spcPct val="115000"/>
              </a:lnSpc>
              <a:spcBef>
                <a:spcPts val="0"/>
              </a:spcBef>
              <a:spcAft>
                <a:spcPts val="0"/>
              </a:spcAft>
              <a:buClr>
                <a:srgbClr val="0E2841"/>
              </a:buClr>
              <a:buSzPts val="1400"/>
              <a:buFont typeface="Arial" panose="020B0604020202020204" pitchFamily="34" charset="0"/>
              <a:buChar char="•"/>
            </a:pPr>
            <a:r>
              <a:rPr lang="en-US" dirty="0">
                <a:solidFill>
                  <a:srgbClr val="0E2841"/>
                </a:solidFill>
              </a:rPr>
              <a:t>This dataset was likely chosen because it provides a real-world scenario for predicting patient outcomes, which has significant implications in healthcare resource allocation and patient care.</a:t>
            </a:r>
            <a:endParaRPr dirty="0">
              <a:solidFill>
                <a:srgbClr val="0D0D0D"/>
              </a:solidFill>
              <a:highlight>
                <a:srgbClr val="FFFFFF"/>
              </a:highlight>
            </a:endParaRPr>
          </a:p>
          <a:p>
            <a:pPr marL="742950" lvl="0" indent="-285750" algn="just" rtl="0">
              <a:lnSpc>
                <a:spcPct val="115000"/>
              </a:lnSpc>
              <a:spcBef>
                <a:spcPts val="1500"/>
              </a:spcBef>
              <a:spcAft>
                <a:spcPts val="0"/>
              </a:spcAft>
              <a:buFont typeface="Arial" panose="020B0604020202020204" pitchFamily="34" charset="0"/>
              <a:buChar char="•"/>
            </a:pPr>
            <a:endParaRPr dirty="0">
              <a:solidFill>
                <a:srgbClr val="0D0D0D"/>
              </a:solidFill>
              <a:highlight>
                <a:srgbClr val="FFFFFF"/>
              </a:highlight>
            </a:endParaRPr>
          </a:p>
          <a:p>
            <a:pPr marL="285750" lvl="0" indent="-285750" algn="just" rtl="0">
              <a:spcBef>
                <a:spcPts val="1500"/>
              </a:spcBef>
              <a:spcAft>
                <a:spcPts val="0"/>
              </a:spcAft>
              <a:buFont typeface="Arial" panose="020B0604020202020204" pitchFamily="34" charset="0"/>
              <a:buChar char="•"/>
            </a:pPr>
            <a:endParaRPr dirty="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p:nvPr/>
        </p:nvSpPr>
        <p:spPr>
          <a:xfrm>
            <a:off x="3211017" y="1643696"/>
            <a:ext cx="8520600" cy="1282500"/>
          </a:xfrm>
          <a:prstGeom prst="rect">
            <a:avLst/>
          </a:prstGeom>
          <a:noFill/>
          <a:ln>
            <a:noFill/>
          </a:ln>
        </p:spPr>
        <p:txBody>
          <a:bodyPr spcFirstLastPara="1" wrap="square" lIns="91425" tIns="91425" rIns="91425" bIns="91425" anchor="t" anchorCtr="0">
            <a:normAutofit/>
          </a:bodyPr>
          <a:lstStyle/>
          <a:p>
            <a:pPr marL="0" lvl="0" indent="0">
              <a:lnSpc>
                <a:spcPct val="90000"/>
              </a:lnSpc>
              <a:spcAft>
                <a:spcPts val="600"/>
              </a:spcAft>
              <a:buClr>
                <a:schemeClr val="accent1"/>
              </a:buClr>
              <a:buSzPts val="3600"/>
            </a:pPr>
            <a:endParaRPr lang="en-US" sz="3300" b="0" i="0" u="none" strike="noStrike" cap="none" dirty="0">
              <a:solidFill>
                <a:schemeClr val="accent1"/>
              </a:solidFill>
              <a:latin typeface="Merriweather"/>
              <a:ea typeface="Merriweather"/>
              <a:cs typeface="Merriweather"/>
              <a:sym typeface="Merriweather"/>
            </a:endParaRPr>
          </a:p>
          <a:p>
            <a:pPr marL="0" lvl="0" indent="0">
              <a:lnSpc>
                <a:spcPct val="90000"/>
              </a:lnSpc>
              <a:spcAft>
                <a:spcPts val="600"/>
              </a:spcAft>
              <a:buClr>
                <a:schemeClr val="accent1"/>
              </a:buClr>
              <a:buSzPts val="3600"/>
            </a:pPr>
            <a:r>
              <a:rPr lang="en-US" sz="3300" b="0" i="0" u="none" strike="noStrike" cap="none" dirty="0">
                <a:solidFill>
                  <a:schemeClr val="accent1"/>
                </a:solidFill>
                <a:latin typeface="Merriweather"/>
                <a:ea typeface="Merriweather"/>
                <a:cs typeface="Merriweather"/>
                <a:sym typeface="Merriweathe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r>
              <a:rPr lang="en-US" i="0" u="none" strike="noStrike" cap="none" dirty="0">
                <a:latin typeface="+mj-lt"/>
                <a:ea typeface="Merriweather"/>
                <a:cs typeface="Merriweather"/>
                <a:sym typeface="Merriweather"/>
              </a:rPr>
              <a:t>About the Data Set </a:t>
            </a:r>
          </a:p>
        </p:txBody>
      </p:sp>
      <p:sp>
        <p:nvSpPr>
          <p:cNvPr id="80" name="Google Shape;80;p15"/>
          <p:cNvSpPr txBox="1"/>
          <p:nvPr/>
        </p:nvSpPr>
        <p:spPr>
          <a:xfrm>
            <a:off x="110247" y="1378246"/>
            <a:ext cx="8520600" cy="3604460"/>
          </a:xfrm>
          <a:prstGeom prst="rect">
            <a:avLst/>
          </a:prstGeom>
          <a:noFill/>
          <a:ln>
            <a:noFill/>
          </a:ln>
        </p:spPr>
        <p:txBody>
          <a:bodyPr spcFirstLastPara="1" wrap="square" lIns="91425" tIns="91425" rIns="91425" bIns="91425" anchor="t" anchorCtr="0">
            <a:noAutofit/>
          </a:bodyPr>
          <a:lstStyle/>
          <a:p>
            <a:pPr marL="457200" lvl="0" indent="-311150" algn="just">
              <a:lnSpc>
                <a:spcPct val="105000"/>
              </a:lnSpc>
              <a:spcAft>
                <a:spcPts val="600"/>
              </a:spcAft>
              <a:buClr>
                <a:schemeClr val="dk2"/>
              </a:buClr>
              <a:buSzPts val="1300"/>
              <a:buFont typeface="Roboto"/>
              <a:buChar char="●"/>
            </a:pPr>
            <a:r>
              <a:rPr lang="en-US" sz="1200" b="0" i="0" u="none" strike="noStrike" cap="none" dirty="0">
                <a:solidFill>
                  <a:schemeClr val="tx1">
                    <a:lumMod val="50000"/>
                  </a:schemeClr>
                </a:solidFill>
                <a:latin typeface="+mn-lt"/>
                <a:ea typeface="Roboto"/>
                <a:cs typeface="Roboto"/>
                <a:sym typeface="Roboto"/>
              </a:rPr>
              <a:t>The dataset predicts the length of stay for patients admitted to a hospital-based on various indicators of their health condition.</a:t>
            </a:r>
          </a:p>
          <a:p>
            <a:pPr marL="457200" lvl="0" indent="-311150" algn="just">
              <a:lnSpc>
                <a:spcPct val="105000"/>
              </a:lnSpc>
              <a:spcAft>
                <a:spcPts val="600"/>
              </a:spcAft>
              <a:buClr>
                <a:schemeClr val="dk2"/>
              </a:buClr>
              <a:buSzPts val="1300"/>
              <a:buFont typeface="Roboto"/>
              <a:buChar char="●"/>
            </a:pPr>
            <a:r>
              <a:rPr lang="en-US" sz="1200" b="0" i="0" u="none" strike="noStrike" cap="none" dirty="0">
                <a:solidFill>
                  <a:schemeClr val="tx1">
                    <a:lumMod val="50000"/>
                  </a:schemeClr>
                </a:solidFill>
                <a:latin typeface="+mn-lt"/>
                <a:ea typeface="Roboto"/>
                <a:cs typeface="Roboto"/>
                <a:sym typeface="Roboto"/>
              </a:rPr>
              <a:t>This dataset contains 100,000 data points on patients admitted to the hospital. It includes information of their health condition and the length of their stay in the hospital. In this analysis, two outcome variables will be predicted: the length of hospital stay (Numerical) (Dependent “Y”) and the depression (Categorical / binary) (Dependent “Y”). </a:t>
            </a:r>
          </a:p>
          <a:p>
            <a:pPr marL="457200" lvl="0" indent="-311150" algn="just">
              <a:lnSpc>
                <a:spcPct val="105000"/>
              </a:lnSpc>
              <a:spcAft>
                <a:spcPts val="600"/>
              </a:spcAft>
              <a:buClr>
                <a:schemeClr val="dk2"/>
              </a:buClr>
              <a:buSzPts val="1300"/>
              <a:buFont typeface="Roboto"/>
              <a:buChar char="●"/>
            </a:pPr>
            <a:r>
              <a:rPr lang="en-US" sz="1200" b="0" i="0" u="none" strike="noStrike" cap="none" dirty="0">
                <a:solidFill>
                  <a:schemeClr val="tx1">
                    <a:lumMod val="50000"/>
                  </a:schemeClr>
                </a:solidFill>
                <a:latin typeface="+mn-lt"/>
                <a:ea typeface="Roboto"/>
                <a:cs typeface="Roboto"/>
                <a:sym typeface="Roboto"/>
              </a:rPr>
              <a:t>No. of Columns: 25</a:t>
            </a:r>
          </a:p>
          <a:p>
            <a:pPr marL="457200" lvl="0" indent="-311150" algn="just">
              <a:lnSpc>
                <a:spcPct val="105000"/>
              </a:lnSpc>
              <a:spcAft>
                <a:spcPts val="600"/>
              </a:spcAft>
              <a:buClr>
                <a:schemeClr val="dk2"/>
              </a:buClr>
              <a:buSzPts val="1300"/>
              <a:buFont typeface="Roboto"/>
              <a:buChar char="●"/>
            </a:pPr>
            <a:r>
              <a:rPr lang="en-US" sz="1200" b="0" i="0" u="none" strike="noStrike" cap="none" dirty="0">
                <a:solidFill>
                  <a:schemeClr val="tx1">
                    <a:lumMod val="50000"/>
                  </a:schemeClr>
                </a:solidFill>
                <a:latin typeface="+mn-lt"/>
                <a:ea typeface="Roboto"/>
                <a:cs typeface="Roboto"/>
                <a:sym typeface="Roboto"/>
              </a:rPr>
              <a:t>No. of Rows: 100,000</a:t>
            </a:r>
          </a:p>
          <a:p>
            <a:pPr marL="457200" lvl="0" indent="-311150" algn="just">
              <a:lnSpc>
                <a:spcPct val="105000"/>
              </a:lnSpc>
              <a:spcAft>
                <a:spcPts val="600"/>
              </a:spcAft>
              <a:buClr>
                <a:schemeClr val="dk2"/>
              </a:buClr>
              <a:buSzPts val="1300"/>
              <a:buFont typeface="Roboto"/>
              <a:buChar char="●"/>
            </a:pPr>
            <a:r>
              <a:rPr lang="en-US" sz="1200" b="0" i="0" u="sng" strike="noStrike" cap="none" dirty="0">
                <a:solidFill>
                  <a:schemeClr val="tx1">
                    <a:lumMod val="50000"/>
                  </a:schemeClr>
                </a:solidFill>
                <a:latin typeface="+mn-lt"/>
                <a:ea typeface="Roboto"/>
                <a:cs typeface="Roboto"/>
                <a:sym typeface="Roboto"/>
              </a:rPr>
              <a:t>Categorical X variables: </a:t>
            </a:r>
          </a:p>
          <a:p>
            <a:pPr marL="457200" lvl="0" indent="-311150" algn="just">
              <a:lnSpc>
                <a:spcPct val="105000"/>
              </a:lnSpc>
              <a:spcAft>
                <a:spcPts val="600"/>
              </a:spcAft>
              <a:buClr>
                <a:schemeClr val="dk2"/>
              </a:buClr>
              <a:buSzPts val="1300"/>
              <a:buFont typeface="Roboto"/>
              <a:buChar char="●"/>
            </a:pPr>
            <a:r>
              <a:rPr lang="en-US" sz="1200" b="0" i="0" u="none" strike="noStrike" cap="none" dirty="0">
                <a:solidFill>
                  <a:schemeClr val="tx1">
                    <a:lumMod val="50000"/>
                  </a:schemeClr>
                </a:solidFill>
                <a:latin typeface="+mn-lt"/>
                <a:ea typeface="Roboto"/>
                <a:cs typeface="Roboto"/>
                <a:sym typeface="Roboto"/>
              </a:rPr>
              <a:t>gender, asthma, dialysis </a:t>
            </a:r>
            <a:r>
              <a:rPr lang="en-US" sz="1200" b="0" i="0" u="none" strike="noStrike" cap="none" dirty="0" err="1">
                <a:solidFill>
                  <a:schemeClr val="tx1">
                    <a:lumMod val="50000"/>
                  </a:schemeClr>
                </a:solidFill>
                <a:latin typeface="+mn-lt"/>
                <a:ea typeface="Roboto"/>
                <a:cs typeface="Roboto"/>
                <a:sym typeface="Roboto"/>
              </a:rPr>
              <a:t>renalendstays</a:t>
            </a:r>
            <a:r>
              <a:rPr lang="en-US" sz="1200" b="0" i="0" u="none" strike="noStrike" cap="none" dirty="0">
                <a:solidFill>
                  <a:schemeClr val="tx1">
                    <a:lumMod val="50000"/>
                  </a:schemeClr>
                </a:solidFill>
                <a:latin typeface="+mn-lt"/>
                <a:ea typeface="Roboto"/>
                <a:cs typeface="Roboto"/>
                <a:sym typeface="Roboto"/>
              </a:rPr>
              <a:t>, iron def, </a:t>
            </a:r>
            <a:r>
              <a:rPr lang="en-US" sz="1200" b="0" i="0" u="none" strike="noStrike" cap="none" dirty="0" err="1">
                <a:solidFill>
                  <a:schemeClr val="tx1">
                    <a:lumMod val="50000"/>
                  </a:schemeClr>
                </a:solidFill>
                <a:latin typeface="+mn-lt"/>
                <a:ea typeface="Roboto"/>
                <a:cs typeface="Roboto"/>
                <a:sym typeface="Roboto"/>
              </a:rPr>
              <a:t>penum</a:t>
            </a:r>
            <a:r>
              <a:rPr lang="en-US" sz="1200" b="0" i="0" u="none" strike="noStrike" cap="none" dirty="0">
                <a:solidFill>
                  <a:schemeClr val="tx1">
                    <a:lumMod val="50000"/>
                  </a:schemeClr>
                </a:solidFill>
                <a:latin typeface="+mn-lt"/>
                <a:ea typeface="Roboto"/>
                <a:cs typeface="Roboto"/>
                <a:sym typeface="Roboto"/>
              </a:rPr>
              <a:t>, substance dependence, psychological disorders major, depress, </a:t>
            </a:r>
            <a:r>
              <a:rPr lang="en-US" sz="1200" b="0" i="0" u="none" strike="noStrike" cap="none" dirty="0" err="1">
                <a:solidFill>
                  <a:schemeClr val="tx1">
                    <a:lumMod val="50000"/>
                  </a:schemeClr>
                </a:solidFill>
                <a:latin typeface="+mn-lt"/>
                <a:ea typeface="Roboto"/>
                <a:cs typeface="Roboto"/>
                <a:sym typeface="Roboto"/>
              </a:rPr>
              <a:t>psychother</a:t>
            </a:r>
            <a:r>
              <a:rPr lang="en-US" sz="1200" b="0" i="0" u="none" strike="noStrike" cap="none" dirty="0">
                <a:solidFill>
                  <a:schemeClr val="tx1">
                    <a:lumMod val="50000"/>
                  </a:schemeClr>
                </a:solidFill>
                <a:latin typeface="+mn-lt"/>
                <a:ea typeface="Roboto"/>
                <a:cs typeface="Roboto"/>
                <a:sym typeface="Roboto"/>
              </a:rPr>
              <a:t>, fibrosis another, malnutrition, </a:t>
            </a:r>
            <a:r>
              <a:rPr lang="en-US" sz="1200" b="0" i="0" u="none" strike="noStrike" cap="none" dirty="0" err="1">
                <a:solidFill>
                  <a:schemeClr val="tx1">
                    <a:lumMod val="50000"/>
                  </a:schemeClr>
                </a:solidFill>
                <a:latin typeface="+mn-lt"/>
                <a:ea typeface="Roboto"/>
                <a:cs typeface="Roboto"/>
                <a:sym typeface="Roboto"/>
              </a:rPr>
              <a:t>hemo</a:t>
            </a:r>
            <a:r>
              <a:rPr lang="en-US" sz="1200" b="0" i="0" u="none" strike="noStrike" cap="none" dirty="0">
                <a:solidFill>
                  <a:schemeClr val="tx1">
                    <a:lumMod val="50000"/>
                  </a:schemeClr>
                </a:solidFill>
                <a:latin typeface="+mn-lt"/>
                <a:ea typeface="Roboto"/>
                <a:cs typeface="Roboto"/>
                <a:sym typeface="Roboto"/>
              </a:rPr>
              <a:t>, </a:t>
            </a:r>
            <a:r>
              <a:rPr lang="en-US" sz="1200" b="0" i="0" u="none" strike="noStrike" cap="none" dirty="0" err="1">
                <a:solidFill>
                  <a:schemeClr val="tx1">
                    <a:lumMod val="50000"/>
                  </a:schemeClr>
                </a:solidFill>
                <a:latin typeface="+mn-lt"/>
                <a:ea typeface="Roboto"/>
                <a:cs typeface="Roboto"/>
                <a:sym typeface="Roboto"/>
              </a:rPr>
              <a:t>facid</a:t>
            </a:r>
            <a:endParaRPr lang="en-US" sz="1200" b="0" i="0" u="none" strike="noStrike" cap="none" dirty="0">
              <a:solidFill>
                <a:schemeClr val="tx1">
                  <a:lumMod val="50000"/>
                </a:schemeClr>
              </a:solidFill>
              <a:latin typeface="+mn-lt"/>
              <a:ea typeface="Roboto"/>
              <a:cs typeface="Roboto"/>
              <a:sym typeface="Roboto"/>
            </a:endParaRPr>
          </a:p>
          <a:p>
            <a:pPr marL="457200" lvl="0" indent="-311150" algn="just">
              <a:lnSpc>
                <a:spcPct val="105000"/>
              </a:lnSpc>
              <a:spcAft>
                <a:spcPts val="600"/>
              </a:spcAft>
              <a:buClr>
                <a:schemeClr val="dk2"/>
              </a:buClr>
              <a:buSzPts val="1300"/>
              <a:buFont typeface="Roboto"/>
              <a:buChar char="●"/>
            </a:pPr>
            <a:r>
              <a:rPr lang="en-US" sz="1200" b="0" i="0" u="sng" strike="noStrike" cap="none" dirty="0">
                <a:solidFill>
                  <a:schemeClr val="tx1">
                    <a:lumMod val="50000"/>
                  </a:schemeClr>
                </a:solidFill>
                <a:latin typeface="+mn-lt"/>
                <a:ea typeface="Roboto"/>
                <a:cs typeface="Roboto"/>
                <a:sym typeface="Roboto"/>
              </a:rPr>
              <a:t>Numerical X variables: </a:t>
            </a:r>
          </a:p>
          <a:p>
            <a:pPr marL="457200" lvl="0" indent="-311150" algn="just">
              <a:lnSpc>
                <a:spcPct val="105000"/>
              </a:lnSpc>
              <a:spcAft>
                <a:spcPts val="600"/>
              </a:spcAft>
              <a:buClr>
                <a:schemeClr val="dk2"/>
              </a:buClr>
              <a:buSzPts val="1300"/>
              <a:buFont typeface="Roboto"/>
              <a:buChar char="●"/>
            </a:pPr>
            <a:r>
              <a:rPr lang="en-US" sz="1200" b="0" i="0" u="none" strike="noStrike" cap="none" dirty="0" err="1">
                <a:solidFill>
                  <a:schemeClr val="tx1">
                    <a:lumMod val="50000"/>
                  </a:schemeClr>
                </a:solidFill>
                <a:latin typeface="+mn-lt"/>
                <a:ea typeface="Roboto"/>
                <a:cs typeface="Roboto"/>
                <a:sym typeface="Roboto"/>
              </a:rPr>
              <a:t>rcount</a:t>
            </a:r>
            <a:r>
              <a:rPr lang="en-US" sz="1200" b="0" i="0" u="none" strike="noStrike" cap="none" dirty="0">
                <a:solidFill>
                  <a:schemeClr val="tx1">
                    <a:lumMod val="50000"/>
                  </a:schemeClr>
                </a:solidFill>
                <a:latin typeface="+mn-lt"/>
                <a:ea typeface="Roboto"/>
                <a:cs typeface="Roboto"/>
                <a:sym typeface="Roboto"/>
              </a:rPr>
              <a:t>, hematocrit, neutrophils, sodium, glucose, blood urea nitro, creatinine, </a:t>
            </a:r>
            <a:r>
              <a:rPr lang="en-US" sz="1200" b="0" i="0" u="none" strike="noStrike" cap="none" dirty="0" err="1">
                <a:solidFill>
                  <a:schemeClr val="tx1">
                    <a:lumMod val="50000"/>
                  </a:schemeClr>
                </a:solidFill>
                <a:latin typeface="+mn-lt"/>
                <a:ea typeface="Roboto"/>
                <a:cs typeface="Roboto"/>
                <a:sym typeface="Roboto"/>
              </a:rPr>
              <a:t>bmi</a:t>
            </a:r>
            <a:r>
              <a:rPr lang="en-US" sz="1200" b="0" i="0" u="none" strike="noStrike" cap="none" dirty="0">
                <a:solidFill>
                  <a:schemeClr val="tx1">
                    <a:lumMod val="50000"/>
                  </a:schemeClr>
                </a:solidFill>
                <a:latin typeface="+mn-lt"/>
                <a:ea typeface="Roboto"/>
                <a:cs typeface="Roboto"/>
                <a:sym typeface="Roboto"/>
              </a:rPr>
              <a:t>, pulse, respiration, secondary diagnosis non icd9, length of stay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idx="4294967295"/>
          </p:nvPr>
        </p:nvSpPr>
        <p:spPr>
          <a:xfrm>
            <a:off x="310600" y="286558"/>
            <a:ext cx="8521700" cy="573088"/>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dirty="0">
                <a:latin typeface="+mj-lt"/>
              </a:rPr>
              <a:t>Study Questions</a:t>
            </a:r>
          </a:p>
        </p:txBody>
      </p:sp>
      <p:graphicFrame>
        <p:nvGraphicFramePr>
          <p:cNvPr id="88" name="Google Shape;86;p16">
            <a:extLst>
              <a:ext uri="{FF2B5EF4-FFF2-40B4-BE49-F238E27FC236}">
                <a16:creationId xmlns:a16="http://schemas.microsoft.com/office/drawing/2014/main" id="{24B8A9B1-7CEF-33E1-AC4A-1D12B149A943}"/>
              </a:ext>
            </a:extLst>
          </p:cNvPr>
          <p:cNvGraphicFramePr/>
          <p:nvPr>
            <p:extLst>
              <p:ext uri="{D42A27DB-BD31-4B8C-83A1-F6EECF244321}">
                <p14:modId xmlns:p14="http://schemas.microsoft.com/office/powerpoint/2010/main" val="4131435900"/>
              </p:ext>
            </p:extLst>
          </p:nvPr>
        </p:nvGraphicFramePr>
        <p:xfrm>
          <a:off x="311700" y="1208225"/>
          <a:ext cx="85206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7"/>
          <p:cNvSpPr/>
          <p:nvPr/>
        </p:nvSpPr>
        <p:spPr>
          <a:xfrm>
            <a:off x="77025" y="1286125"/>
            <a:ext cx="9144000" cy="3114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i="0" u="none" strike="noStrike" cap="none">
              <a:solidFill>
                <a:schemeClr val="lt1"/>
              </a:solidFill>
            </a:endParaRPr>
          </a:p>
        </p:txBody>
      </p:sp>
      <p:grpSp>
        <p:nvGrpSpPr>
          <p:cNvPr id="92" name="Google Shape;92;p17"/>
          <p:cNvGrpSpPr/>
          <p:nvPr/>
        </p:nvGrpSpPr>
        <p:grpSpPr>
          <a:xfrm>
            <a:off x="409885" y="1780486"/>
            <a:ext cx="7841400" cy="2390874"/>
            <a:chOff x="1560" y="536286"/>
            <a:chExt cx="7841400" cy="2390874"/>
          </a:xfrm>
        </p:grpSpPr>
        <p:sp>
          <p:nvSpPr>
            <p:cNvPr id="93" name="Google Shape;93;p17"/>
            <p:cNvSpPr/>
            <p:nvPr/>
          </p:nvSpPr>
          <p:spPr>
            <a:xfrm>
              <a:off x="1671701" y="992148"/>
              <a:ext cx="353946" cy="91440"/>
            </a:xfrm>
            <a:custGeom>
              <a:avLst/>
              <a:gdLst/>
              <a:ahLst/>
              <a:cxnLst/>
              <a:rect l="l" t="t" r="r" b="b"/>
              <a:pathLst>
                <a:path w="120000" h="120000" extrusionOk="0">
                  <a:moveTo>
                    <a:pt x="0" y="60000"/>
                  </a:moveTo>
                  <a:lnTo>
                    <a:pt x="120000" y="6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txBox="1"/>
            <p:nvPr/>
          </p:nvSpPr>
          <p:spPr>
            <a:xfrm>
              <a:off x="1839060" y="1035945"/>
              <a:ext cx="19227" cy="384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i="0" u="none" strike="noStrike" cap="none">
                <a:solidFill>
                  <a:schemeClr val="dk1"/>
                </a:solidFill>
              </a:endParaRPr>
            </a:p>
          </p:txBody>
        </p:sp>
        <p:sp>
          <p:nvSpPr>
            <p:cNvPr id="95" name="Google Shape;95;p17"/>
            <p:cNvSpPr/>
            <p:nvPr/>
          </p:nvSpPr>
          <p:spPr>
            <a:xfrm>
              <a:off x="1560" y="536286"/>
              <a:ext cx="1671940" cy="1003164"/>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p:nvPr/>
          </p:nvSpPr>
          <p:spPr>
            <a:xfrm>
              <a:off x="1560" y="536286"/>
              <a:ext cx="1671940" cy="1003164"/>
            </a:xfrm>
            <a:prstGeom prst="rect">
              <a:avLst/>
            </a:prstGeom>
            <a:solidFill>
              <a:schemeClr val="accent1"/>
            </a:solidFill>
            <a:ln>
              <a:noFill/>
            </a:ln>
          </p:spPr>
          <p:txBody>
            <a:bodyPr spcFirstLastPara="1" wrap="square" lIns="81925" tIns="85975" rIns="81925" bIns="85975"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i="0" u="none" strike="noStrike" cap="none" dirty="0">
                  <a:solidFill>
                    <a:schemeClr val="lt1"/>
                  </a:solidFill>
                </a:rPr>
                <a:t>Clean the data.</a:t>
              </a:r>
              <a:endParaRPr dirty="0"/>
            </a:p>
          </p:txBody>
        </p:sp>
        <p:sp>
          <p:nvSpPr>
            <p:cNvPr id="97" name="Google Shape;97;p17"/>
            <p:cNvSpPr/>
            <p:nvPr/>
          </p:nvSpPr>
          <p:spPr>
            <a:xfrm>
              <a:off x="3728187" y="992148"/>
              <a:ext cx="353946" cy="91440"/>
            </a:xfrm>
            <a:custGeom>
              <a:avLst/>
              <a:gdLst/>
              <a:ahLst/>
              <a:cxnLst/>
              <a:rect l="l" t="t" r="r" b="b"/>
              <a:pathLst>
                <a:path w="120000" h="120000" extrusionOk="0">
                  <a:moveTo>
                    <a:pt x="0" y="60000"/>
                  </a:moveTo>
                  <a:lnTo>
                    <a:pt x="120000" y="6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txBox="1"/>
            <p:nvPr/>
          </p:nvSpPr>
          <p:spPr>
            <a:xfrm>
              <a:off x="3895547" y="1035945"/>
              <a:ext cx="19227" cy="384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i="0" u="none" strike="noStrike" cap="none">
                <a:solidFill>
                  <a:schemeClr val="dk1"/>
                </a:solidFill>
              </a:endParaRPr>
            </a:p>
          </p:txBody>
        </p:sp>
        <p:sp>
          <p:nvSpPr>
            <p:cNvPr id="99" name="Google Shape;99;p17"/>
            <p:cNvSpPr/>
            <p:nvPr/>
          </p:nvSpPr>
          <p:spPr>
            <a:xfrm>
              <a:off x="2058047" y="536286"/>
              <a:ext cx="1671940" cy="1003164"/>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2058047" y="536286"/>
              <a:ext cx="1671940" cy="1003164"/>
            </a:xfrm>
            <a:prstGeom prst="rect">
              <a:avLst/>
            </a:prstGeom>
            <a:solidFill>
              <a:schemeClr val="accent1"/>
            </a:solidFill>
            <a:ln>
              <a:noFill/>
            </a:ln>
          </p:spPr>
          <p:txBody>
            <a:bodyPr spcFirstLastPara="1" wrap="square" lIns="81925" tIns="85975" rIns="81925" bIns="85975"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i="0" u="none" strike="noStrike" cap="none" dirty="0">
                  <a:solidFill>
                    <a:schemeClr val="lt1"/>
                  </a:solidFill>
                </a:rPr>
                <a:t>Run Linear Regression on Training Model </a:t>
              </a:r>
              <a:endParaRPr dirty="0"/>
            </a:p>
          </p:txBody>
        </p:sp>
        <p:sp>
          <p:nvSpPr>
            <p:cNvPr id="101" name="Google Shape;101;p17"/>
            <p:cNvSpPr/>
            <p:nvPr/>
          </p:nvSpPr>
          <p:spPr>
            <a:xfrm>
              <a:off x="5784674" y="992148"/>
              <a:ext cx="353946" cy="91440"/>
            </a:xfrm>
            <a:custGeom>
              <a:avLst/>
              <a:gdLst/>
              <a:ahLst/>
              <a:cxnLst/>
              <a:rect l="l" t="t" r="r" b="b"/>
              <a:pathLst>
                <a:path w="120000" h="120000" extrusionOk="0">
                  <a:moveTo>
                    <a:pt x="0" y="60000"/>
                  </a:moveTo>
                  <a:lnTo>
                    <a:pt x="120000" y="6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p:nvPr/>
          </p:nvSpPr>
          <p:spPr>
            <a:xfrm>
              <a:off x="5952033" y="1035945"/>
              <a:ext cx="19227" cy="384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i="0" u="none" strike="noStrike" cap="none">
                <a:solidFill>
                  <a:schemeClr val="dk1"/>
                </a:solidFill>
              </a:endParaRPr>
            </a:p>
          </p:txBody>
        </p:sp>
        <p:sp>
          <p:nvSpPr>
            <p:cNvPr id="103" name="Google Shape;103;p17"/>
            <p:cNvSpPr/>
            <p:nvPr/>
          </p:nvSpPr>
          <p:spPr>
            <a:xfrm>
              <a:off x="4114534" y="536286"/>
              <a:ext cx="1671940" cy="1003164"/>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p:nvPr/>
          </p:nvSpPr>
          <p:spPr>
            <a:xfrm>
              <a:off x="4114534" y="536286"/>
              <a:ext cx="1671940" cy="1003164"/>
            </a:xfrm>
            <a:prstGeom prst="rect">
              <a:avLst/>
            </a:prstGeom>
            <a:solidFill>
              <a:schemeClr val="accent1"/>
            </a:solidFill>
            <a:ln>
              <a:noFill/>
            </a:ln>
          </p:spPr>
          <p:txBody>
            <a:bodyPr spcFirstLastPara="1" wrap="square" lIns="81925" tIns="85975" rIns="81925" bIns="85975"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i="0" u="none" strike="noStrike" cap="none" dirty="0">
                  <a:solidFill>
                    <a:schemeClr val="lt1"/>
                  </a:solidFill>
                </a:rPr>
                <a:t>Run Best Subset Model</a:t>
              </a:r>
              <a:endParaRPr dirty="0"/>
            </a:p>
          </p:txBody>
        </p:sp>
        <p:sp>
          <p:nvSpPr>
            <p:cNvPr id="105" name="Google Shape;105;p17"/>
            <p:cNvSpPr/>
            <p:nvPr/>
          </p:nvSpPr>
          <p:spPr>
            <a:xfrm>
              <a:off x="837531" y="1537650"/>
              <a:ext cx="6169459" cy="353946"/>
            </a:xfrm>
            <a:custGeom>
              <a:avLst/>
              <a:gdLst/>
              <a:ahLst/>
              <a:cxnLst/>
              <a:rect l="l" t="t" r="r" b="b"/>
              <a:pathLst>
                <a:path w="120000" h="120000" extrusionOk="0">
                  <a:moveTo>
                    <a:pt x="120000" y="0"/>
                  </a:moveTo>
                  <a:lnTo>
                    <a:pt x="120000" y="65797"/>
                  </a:lnTo>
                  <a:lnTo>
                    <a:pt x="0" y="65797"/>
                  </a:lnTo>
                  <a:lnTo>
                    <a:pt x="0" y="12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txBox="1"/>
            <p:nvPr/>
          </p:nvSpPr>
          <p:spPr>
            <a:xfrm>
              <a:off x="3767725" y="1712700"/>
              <a:ext cx="309071" cy="384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i="0" u="none" strike="noStrike" cap="none">
                <a:solidFill>
                  <a:schemeClr val="dk1"/>
                </a:solidFill>
              </a:endParaRPr>
            </a:p>
          </p:txBody>
        </p:sp>
        <p:sp>
          <p:nvSpPr>
            <p:cNvPr id="107" name="Google Shape;107;p17"/>
            <p:cNvSpPr/>
            <p:nvPr/>
          </p:nvSpPr>
          <p:spPr>
            <a:xfrm>
              <a:off x="6171020" y="536286"/>
              <a:ext cx="1671940" cy="1003164"/>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txBox="1"/>
            <p:nvPr/>
          </p:nvSpPr>
          <p:spPr>
            <a:xfrm>
              <a:off x="6171020" y="536286"/>
              <a:ext cx="1671940" cy="1003164"/>
            </a:xfrm>
            <a:prstGeom prst="rect">
              <a:avLst/>
            </a:prstGeom>
            <a:solidFill>
              <a:schemeClr val="accent1"/>
            </a:solidFill>
            <a:ln>
              <a:noFill/>
            </a:ln>
          </p:spPr>
          <p:txBody>
            <a:bodyPr spcFirstLastPara="1" wrap="square" lIns="81925" tIns="85975" rIns="81925" bIns="85975" anchor="ctr" anchorCtr="0">
              <a:noAutofit/>
            </a:bodyPr>
            <a:lstStyle/>
            <a:p>
              <a:pPr marL="0" marR="0" lvl="0" indent="0" rtl="0">
                <a:lnSpc>
                  <a:spcPct val="90000"/>
                </a:lnSpc>
                <a:spcBef>
                  <a:spcPts val="0"/>
                </a:spcBef>
                <a:spcAft>
                  <a:spcPts val="0"/>
                </a:spcAft>
                <a:buClr>
                  <a:schemeClr val="lt1"/>
                </a:buClr>
                <a:buSzPts val="1400"/>
                <a:buFont typeface="Arial"/>
                <a:buNone/>
              </a:pPr>
              <a:r>
                <a:rPr lang="en-US" sz="1400" i="0" u="none" strike="noStrike" cap="none" dirty="0">
                  <a:solidFill>
                    <a:schemeClr val="lt1"/>
                  </a:solidFill>
                </a:rPr>
                <a:t>Run Logistic Regression Model for different “Y” variable</a:t>
              </a:r>
              <a:endParaRPr dirty="0"/>
            </a:p>
          </p:txBody>
        </p:sp>
        <p:sp>
          <p:nvSpPr>
            <p:cNvPr id="109" name="Google Shape;109;p17"/>
            <p:cNvSpPr/>
            <p:nvPr/>
          </p:nvSpPr>
          <p:spPr>
            <a:xfrm>
              <a:off x="1671701" y="2379858"/>
              <a:ext cx="353946" cy="91440"/>
            </a:xfrm>
            <a:custGeom>
              <a:avLst/>
              <a:gdLst/>
              <a:ahLst/>
              <a:cxnLst/>
              <a:rect l="l" t="t" r="r" b="b"/>
              <a:pathLst>
                <a:path w="120000" h="120000" extrusionOk="0">
                  <a:moveTo>
                    <a:pt x="0" y="60000"/>
                  </a:moveTo>
                  <a:lnTo>
                    <a:pt x="120000" y="6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txBox="1"/>
            <p:nvPr/>
          </p:nvSpPr>
          <p:spPr>
            <a:xfrm>
              <a:off x="1839060" y="2423656"/>
              <a:ext cx="19227" cy="384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i="0" u="none" strike="noStrike" cap="none">
                <a:solidFill>
                  <a:schemeClr val="dk1"/>
                </a:solidFill>
              </a:endParaRPr>
            </a:p>
          </p:txBody>
        </p:sp>
        <p:sp>
          <p:nvSpPr>
            <p:cNvPr id="111" name="Google Shape;111;p17"/>
            <p:cNvSpPr/>
            <p:nvPr/>
          </p:nvSpPr>
          <p:spPr>
            <a:xfrm>
              <a:off x="1560" y="1923996"/>
              <a:ext cx="1671940" cy="1003164"/>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txBox="1"/>
            <p:nvPr/>
          </p:nvSpPr>
          <p:spPr>
            <a:xfrm>
              <a:off x="1560" y="1923996"/>
              <a:ext cx="1671940" cy="1003164"/>
            </a:xfrm>
            <a:prstGeom prst="rect">
              <a:avLst/>
            </a:prstGeom>
            <a:solidFill>
              <a:schemeClr val="accent1"/>
            </a:solidFill>
            <a:ln>
              <a:noFill/>
            </a:ln>
          </p:spPr>
          <p:txBody>
            <a:bodyPr spcFirstLastPara="1" wrap="square" lIns="81925" tIns="85975" rIns="81925" bIns="85975"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i="0" u="none" strike="noStrike" cap="none" dirty="0">
                  <a:solidFill>
                    <a:schemeClr val="lt1"/>
                  </a:solidFill>
                </a:rPr>
                <a:t>Check two assumptions Linearity</a:t>
              </a:r>
              <a:endParaRPr dirty="0"/>
            </a:p>
          </p:txBody>
        </p:sp>
        <p:sp>
          <p:nvSpPr>
            <p:cNvPr id="113" name="Google Shape;113;p17"/>
            <p:cNvSpPr/>
            <p:nvPr/>
          </p:nvSpPr>
          <p:spPr>
            <a:xfrm>
              <a:off x="3728187" y="2379858"/>
              <a:ext cx="353946" cy="91440"/>
            </a:xfrm>
            <a:custGeom>
              <a:avLst/>
              <a:gdLst/>
              <a:ahLst/>
              <a:cxnLst/>
              <a:rect l="l" t="t" r="r" b="b"/>
              <a:pathLst>
                <a:path w="120000" h="120000" extrusionOk="0">
                  <a:moveTo>
                    <a:pt x="0" y="60000"/>
                  </a:moveTo>
                  <a:lnTo>
                    <a:pt x="120000" y="6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txBox="1"/>
            <p:nvPr/>
          </p:nvSpPr>
          <p:spPr>
            <a:xfrm>
              <a:off x="3895547" y="2423656"/>
              <a:ext cx="19227" cy="384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i="0" u="none" strike="noStrike" cap="none">
                <a:solidFill>
                  <a:schemeClr val="dk1"/>
                </a:solidFill>
              </a:endParaRPr>
            </a:p>
          </p:txBody>
        </p:sp>
        <p:sp>
          <p:nvSpPr>
            <p:cNvPr id="115" name="Google Shape;115;p17"/>
            <p:cNvSpPr/>
            <p:nvPr/>
          </p:nvSpPr>
          <p:spPr>
            <a:xfrm>
              <a:off x="2058047" y="1923996"/>
              <a:ext cx="1671940" cy="1003164"/>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txBox="1"/>
            <p:nvPr/>
          </p:nvSpPr>
          <p:spPr>
            <a:xfrm>
              <a:off x="2058047" y="1923996"/>
              <a:ext cx="1671940" cy="1003164"/>
            </a:xfrm>
            <a:prstGeom prst="rect">
              <a:avLst/>
            </a:prstGeom>
            <a:solidFill>
              <a:schemeClr val="accent1"/>
            </a:solidFill>
            <a:ln>
              <a:noFill/>
            </a:ln>
          </p:spPr>
          <p:txBody>
            <a:bodyPr spcFirstLastPara="1" wrap="square" lIns="81925" tIns="85975" rIns="81925" bIns="85975"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i="0" u="none" strike="noStrike" cap="none" dirty="0">
                  <a:solidFill>
                    <a:schemeClr val="lt1"/>
                  </a:solidFill>
                </a:rPr>
                <a:t>Run the Tree Based Model</a:t>
              </a:r>
              <a:endParaRPr dirty="0"/>
            </a:p>
          </p:txBody>
        </p:sp>
        <p:sp>
          <p:nvSpPr>
            <p:cNvPr id="117" name="Google Shape;117;p17"/>
            <p:cNvSpPr/>
            <p:nvPr/>
          </p:nvSpPr>
          <p:spPr>
            <a:xfrm>
              <a:off x="4114534" y="1923996"/>
              <a:ext cx="1671940" cy="1003164"/>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txBox="1"/>
            <p:nvPr/>
          </p:nvSpPr>
          <p:spPr>
            <a:xfrm>
              <a:off x="4114534" y="1923996"/>
              <a:ext cx="1671940" cy="1003164"/>
            </a:xfrm>
            <a:prstGeom prst="rect">
              <a:avLst/>
            </a:prstGeom>
            <a:solidFill>
              <a:schemeClr val="accent1"/>
            </a:solidFill>
            <a:ln>
              <a:noFill/>
            </a:ln>
          </p:spPr>
          <p:txBody>
            <a:bodyPr spcFirstLastPara="1" wrap="square" lIns="81925" tIns="85975" rIns="81925" bIns="85975" anchor="ctr" anchorCtr="0">
              <a:noAutofit/>
            </a:bodyPr>
            <a:lstStyle/>
            <a:p>
              <a:pPr marL="0" marR="0" lvl="0" indent="0" algn="l" rtl="0">
                <a:lnSpc>
                  <a:spcPct val="90000"/>
                </a:lnSpc>
                <a:spcBef>
                  <a:spcPts val="0"/>
                </a:spcBef>
                <a:spcAft>
                  <a:spcPts val="0"/>
                </a:spcAft>
                <a:buClr>
                  <a:srgbClr val="FFFFFF"/>
                </a:buClr>
                <a:buSzPts val="1400"/>
                <a:buFont typeface="Arial"/>
                <a:buNone/>
              </a:pPr>
              <a:r>
                <a:rPr lang="en-US" sz="1400" i="0" u="none" strike="noStrike" cap="none" dirty="0">
                  <a:solidFill>
                    <a:srgbClr val="FFFFFF"/>
                  </a:solidFill>
                </a:rPr>
                <a:t>Perform the Random Forest </a:t>
              </a:r>
              <a:endParaRPr dirty="0"/>
            </a:p>
          </p:txBody>
        </p:sp>
      </p:grpSp>
      <p:sp>
        <p:nvSpPr>
          <p:cNvPr id="119" name="Google Shape;119;p17"/>
          <p:cNvSpPr txBox="1">
            <a:spLocks noGrp="1"/>
          </p:cNvSpPr>
          <p:nvPr>
            <p:ph type="title"/>
          </p:nvPr>
        </p:nvSpPr>
        <p:spPr>
          <a:xfrm>
            <a:off x="311700" y="3698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solidFill>
                  <a:srgbClr val="FFFFFF"/>
                </a:solidFill>
                <a:latin typeface="Arial"/>
                <a:ea typeface="Arial"/>
                <a:cs typeface="Arial"/>
                <a:sym typeface="Arial"/>
              </a:rPr>
              <a:t>Recap: Analysis Plan</a:t>
            </a:r>
            <a:endParaRPr sz="2600" dirty="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461354" y="2049129"/>
            <a:ext cx="3196246" cy="1045242"/>
          </a:xfrm>
        </p:spPr>
        <p:txBody>
          <a:bodyPr spcFirstLastPara="1" wrap="square" lIns="91425" tIns="91425" rIns="91425" bIns="91425" anchor="t" anchorCtr="0">
            <a:normAutofit/>
          </a:bodyPr>
          <a:lstStyle/>
          <a:p>
            <a:pPr marL="0" lvl="0" indent="0"/>
            <a:r>
              <a:rPr lang="en-US" sz="2600" b="0" i="0" u="none" strike="noStrike" cap="none" dirty="0">
                <a:latin typeface="+mj-lt"/>
                <a:ea typeface="Merriweather"/>
                <a:cs typeface="Merriweather"/>
                <a:sym typeface="Merriweather"/>
              </a:rPr>
              <a:t>Linear Regression Model</a:t>
            </a:r>
          </a:p>
        </p:txBody>
      </p:sp>
      <p:sp>
        <p:nvSpPr>
          <p:cNvPr id="125" name="Google Shape;125;p18"/>
          <p:cNvSpPr txBox="1"/>
          <p:nvPr/>
        </p:nvSpPr>
        <p:spPr>
          <a:xfrm>
            <a:off x="4368800" y="841530"/>
            <a:ext cx="4665785" cy="3460440"/>
          </a:xfrm>
          <a:prstGeom prst="rect">
            <a:avLst/>
          </a:prstGeom>
          <a:noFill/>
          <a:ln>
            <a:noFill/>
          </a:ln>
        </p:spPr>
        <p:txBody>
          <a:bodyPr spcFirstLastPara="1" wrap="square" lIns="91425" tIns="91425" rIns="91425" bIns="91425" anchor="t" anchorCtr="0">
            <a:noAutofit/>
          </a:bodyPr>
          <a:lstStyle/>
          <a:p>
            <a:pPr marL="457200" lvl="0" indent="-311150" algn="just">
              <a:lnSpc>
                <a:spcPct val="105000"/>
              </a:lnSpc>
              <a:spcAft>
                <a:spcPts val="600"/>
              </a:spcAft>
              <a:buClr>
                <a:schemeClr val="dk2"/>
              </a:buClr>
              <a:buSzPts val="1300"/>
              <a:buFont typeface="Roboto"/>
              <a:buChar char="●"/>
            </a:pPr>
            <a:r>
              <a:rPr lang="en-US" sz="1200" b="0" i="0" u="none" strike="noStrike" cap="none" dirty="0">
                <a:solidFill>
                  <a:schemeClr val="tx1">
                    <a:lumMod val="50000"/>
                  </a:schemeClr>
                </a:solidFill>
                <a:latin typeface="+mn-lt"/>
                <a:ea typeface="Roboto"/>
                <a:cs typeface="Roboto"/>
                <a:sym typeface="Roboto"/>
              </a:rPr>
              <a:t>We created two different MLR models one with the known variables and other with the unknown variables. The reason was that the variables were correlated with each other. </a:t>
            </a:r>
          </a:p>
          <a:p>
            <a:pPr marL="457200" lvl="0" indent="-311150" algn="just">
              <a:lnSpc>
                <a:spcPct val="105000"/>
              </a:lnSpc>
              <a:spcAft>
                <a:spcPts val="600"/>
              </a:spcAft>
              <a:buClr>
                <a:schemeClr val="dk2"/>
              </a:buClr>
              <a:buSzPts val="1300"/>
              <a:buFont typeface="Roboto"/>
              <a:buChar char="●"/>
            </a:pPr>
            <a:endParaRPr lang="en-US" sz="1200" b="0" i="0" u="none" strike="noStrike" cap="none" dirty="0">
              <a:solidFill>
                <a:schemeClr val="tx1">
                  <a:lumMod val="50000"/>
                </a:schemeClr>
              </a:solidFill>
              <a:latin typeface="+mn-lt"/>
              <a:ea typeface="Roboto"/>
              <a:cs typeface="Roboto"/>
              <a:sym typeface="Roboto"/>
            </a:endParaRPr>
          </a:p>
          <a:p>
            <a:pPr marL="457200" lvl="0" indent="-311150" algn="just">
              <a:lnSpc>
                <a:spcPct val="105000"/>
              </a:lnSpc>
              <a:spcAft>
                <a:spcPts val="600"/>
              </a:spcAft>
              <a:buClr>
                <a:schemeClr val="dk2"/>
              </a:buClr>
              <a:buSzPts val="1300"/>
              <a:buFont typeface="Roboto"/>
              <a:buChar char="●"/>
            </a:pPr>
            <a:r>
              <a:rPr lang="en-US" sz="1200" b="0" i="0" u="none" strike="noStrike" cap="none" dirty="0">
                <a:solidFill>
                  <a:schemeClr val="tx1">
                    <a:lumMod val="50000"/>
                  </a:schemeClr>
                </a:solidFill>
                <a:latin typeface="+mn-lt"/>
                <a:ea typeface="Roboto"/>
                <a:cs typeface="Roboto"/>
                <a:sym typeface="Roboto"/>
              </a:rPr>
              <a:t>In model 1 we consider the parameters like (Gender, asthma, </a:t>
            </a:r>
            <a:r>
              <a:rPr lang="en-US" sz="1200" b="0" i="0" u="none" strike="noStrike" cap="none" dirty="0" err="1">
                <a:solidFill>
                  <a:schemeClr val="tx1">
                    <a:lumMod val="50000"/>
                  </a:schemeClr>
                </a:solidFill>
                <a:latin typeface="+mn-lt"/>
                <a:ea typeface="Roboto"/>
                <a:cs typeface="Roboto"/>
                <a:sym typeface="Roboto"/>
              </a:rPr>
              <a:t>rcount</a:t>
            </a:r>
            <a:r>
              <a:rPr lang="en-US" sz="1200" b="0" i="0" u="none" strike="noStrike" cap="none" dirty="0">
                <a:solidFill>
                  <a:schemeClr val="tx1">
                    <a:lumMod val="50000"/>
                  </a:schemeClr>
                </a:solidFill>
                <a:latin typeface="+mn-lt"/>
                <a:ea typeface="Roboto"/>
                <a:cs typeface="Roboto"/>
                <a:sym typeface="Roboto"/>
              </a:rPr>
              <a:t>) and its adjusted R squared value is 71.15% which means 71.15% of the variance in the data set is explained by the model which is decent and RMSE is less 1.25 which the model is off by 1 day</a:t>
            </a:r>
          </a:p>
          <a:p>
            <a:pPr marL="146050" lvl="0" algn="just">
              <a:lnSpc>
                <a:spcPct val="105000"/>
              </a:lnSpc>
              <a:spcAft>
                <a:spcPts val="600"/>
              </a:spcAft>
              <a:buClr>
                <a:schemeClr val="dk2"/>
              </a:buClr>
              <a:buSzPts val="1300"/>
            </a:pPr>
            <a:endParaRPr lang="en-US" sz="1200" b="0" i="0" u="none" strike="noStrike" cap="none" dirty="0">
              <a:solidFill>
                <a:schemeClr val="tx1">
                  <a:lumMod val="50000"/>
                </a:schemeClr>
              </a:solidFill>
              <a:latin typeface="+mn-lt"/>
              <a:ea typeface="Roboto"/>
              <a:cs typeface="Roboto"/>
              <a:sym typeface="Roboto"/>
            </a:endParaRPr>
          </a:p>
          <a:p>
            <a:pPr marL="457200" lvl="0" indent="-311150" algn="just">
              <a:lnSpc>
                <a:spcPct val="105000"/>
              </a:lnSpc>
              <a:spcAft>
                <a:spcPts val="600"/>
              </a:spcAft>
              <a:buClr>
                <a:schemeClr val="dk2"/>
              </a:buClr>
              <a:buSzPts val="1300"/>
              <a:buFont typeface="Roboto"/>
              <a:buChar char="●"/>
            </a:pPr>
            <a:r>
              <a:rPr lang="en-US" sz="1200" b="0" i="0" u="none" strike="noStrike" cap="none" dirty="0">
                <a:solidFill>
                  <a:schemeClr val="tx1">
                    <a:lumMod val="50000"/>
                  </a:schemeClr>
                </a:solidFill>
                <a:latin typeface="+mn-lt"/>
                <a:ea typeface="Roboto"/>
                <a:cs typeface="Roboto"/>
                <a:sym typeface="Roboto"/>
              </a:rPr>
              <a:t>Secondly, we also created model2 that contains all the unknown parameters while going to the hospital, but the model failed to explain the maximum variance in the data set with only 6% and a larger RMSE of 2 days average off from the mean </a:t>
            </a:r>
          </a:p>
          <a:p>
            <a:pPr marL="457200" lvl="0" indent="-311150" algn="just">
              <a:lnSpc>
                <a:spcPct val="105000"/>
              </a:lnSpc>
              <a:spcAft>
                <a:spcPts val="600"/>
              </a:spcAft>
              <a:buClr>
                <a:schemeClr val="dk2"/>
              </a:buClr>
              <a:buSzPts val="1300"/>
              <a:buFont typeface="Roboto"/>
              <a:buChar char="●"/>
            </a:pPr>
            <a:endParaRPr lang="en-US" sz="1200" b="0" i="0" u="none" strike="noStrike" cap="none" dirty="0">
              <a:solidFill>
                <a:schemeClr val="tx1">
                  <a:lumMod val="50000"/>
                </a:schemeClr>
              </a:solidFill>
              <a:latin typeface="+mn-lt"/>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rotWithShape="1">
          <a:blip r:embed="rId3">
            <a:alphaModFix/>
          </a:blip>
          <a:srcRect l="638" t="16145" r="60693" b="1312"/>
          <a:stretch/>
        </p:blipFill>
        <p:spPr>
          <a:xfrm>
            <a:off x="158250" y="836825"/>
            <a:ext cx="2648125" cy="3910276"/>
          </a:xfrm>
          <a:prstGeom prst="rect">
            <a:avLst/>
          </a:prstGeom>
          <a:noFill/>
          <a:ln>
            <a:solidFill>
              <a:srgbClr val="000000"/>
            </a:solidFill>
          </a:ln>
        </p:spPr>
      </p:pic>
      <p:pic>
        <p:nvPicPr>
          <p:cNvPr id="131" name="Google Shape;131;p19"/>
          <p:cNvPicPr preferRelativeResize="0"/>
          <p:nvPr/>
        </p:nvPicPr>
        <p:blipFill rotWithShape="1">
          <a:blip r:embed="rId4">
            <a:alphaModFix/>
          </a:blip>
          <a:srcRect l="693" t="27707" r="57553" b="13912"/>
          <a:stretch/>
        </p:blipFill>
        <p:spPr>
          <a:xfrm>
            <a:off x="3059363" y="834074"/>
            <a:ext cx="2883374" cy="3910276"/>
          </a:xfrm>
          <a:prstGeom prst="rect">
            <a:avLst/>
          </a:prstGeom>
          <a:noFill/>
          <a:ln>
            <a:solidFill>
              <a:srgbClr val="000000"/>
            </a:solidFill>
          </a:ln>
        </p:spPr>
      </p:pic>
      <p:sp>
        <p:nvSpPr>
          <p:cNvPr id="132" name="Google Shape;132;p19"/>
          <p:cNvSpPr txBox="1"/>
          <p:nvPr/>
        </p:nvSpPr>
        <p:spPr>
          <a:xfrm>
            <a:off x="132750" y="197050"/>
            <a:ext cx="26991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Linear Regression with all variables</a:t>
            </a:r>
            <a:endParaRPr b="1" dirty="0">
              <a:solidFill>
                <a:schemeClr val="dk1"/>
              </a:solidFill>
            </a:endParaRPr>
          </a:p>
        </p:txBody>
      </p:sp>
      <p:sp>
        <p:nvSpPr>
          <p:cNvPr id="133" name="Google Shape;133;p19"/>
          <p:cNvSpPr txBox="1"/>
          <p:nvPr/>
        </p:nvSpPr>
        <p:spPr>
          <a:xfrm>
            <a:off x="3130313" y="197050"/>
            <a:ext cx="26481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rPr>
              <a:t>Linear Regression with Known variables</a:t>
            </a:r>
            <a:endParaRPr b="1">
              <a:solidFill>
                <a:schemeClr val="dk1"/>
              </a:solidFill>
            </a:endParaRPr>
          </a:p>
        </p:txBody>
      </p:sp>
      <p:sp>
        <p:nvSpPr>
          <p:cNvPr id="134" name="Google Shape;134;p19"/>
          <p:cNvSpPr txBox="1"/>
          <p:nvPr/>
        </p:nvSpPr>
        <p:spPr>
          <a:xfrm>
            <a:off x="6076988" y="197050"/>
            <a:ext cx="26481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dk1"/>
                </a:solidFill>
              </a:rPr>
              <a:t>Linear Regression with Unknown variables</a:t>
            </a:r>
            <a:endParaRPr b="1" dirty="0">
              <a:solidFill>
                <a:schemeClr val="dk1"/>
              </a:solidFill>
            </a:endParaRPr>
          </a:p>
        </p:txBody>
      </p:sp>
      <p:pic>
        <p:nvPicPr>
          <p:cNvPr id="135" name="Google Shape;135;p19"/>
          <p:cNvPicPr preferRelativeResize="0"/>
          <p:nvPr/>
        </p:nvPicPr>
        <p:blipFill rotWithShape="1">
          <a:blip r:embed="rId5">
            <a:alphaModFix/>
          </a:blip>
          <a:srcRect l="805" t="35992" r="58700" b="14458"/>
          <a:stretch/>
        </p:blipFill>
        <p:spPr>
          <a:xfrm>
            <a:off x="6195725" y="816514"/>
            <a:ext cx="2699100" cy="3927836"/>
          </a:xfrm>
          <a:prstGeom prst="rect">
            <a:avLst/>
          </a:prstGeom>
          <a:noFill/>
          <a:ln>
            <a:solidFill>
              <a:srgbClr val="000000"/>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311700" y="31804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600" dirty="0">
                <a:latin typeface="Arial"/>
                <a:ea typeface="Arial"/>
                <a:cs typeface="Arial"/>
                <a:sym typeface="Arial"/>
              </a:rPr>
              <a:t>Logistic Regression Model</a:t>
            </a:r>
            <a:endParaRPr sz="2600" dirty="0">
              <a:latin typeface="Arial"/>
              <a:ea typeface="Arial"/>
              <a:cs typeface="Arial"/>
              <a:sym typeface="Arial"/>
            </a:endParaRPr>
          </a:p>
        </p:txBody>
      </p:sp>
      <p:sp>
        <p:nvSpPr>
          <p:cNvPr id="141" name="Google Shape;141;p20"/>
          <p:cNvSpPr txBox="1"/>
          <p:nvPr/>
        </p:nvSpPr>
        <p:spPr>
          <a:xfrm>
            <a:off x="311700" y="1524426"/>
            <a:ext cx="4643254" cy="291471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tx1">
                    <a:lumMod val="50000"/>
                  </a:schemeClr>
                </a:solidFill>
              </a:rPr>
              <a:t>We employed a logistic regression model to predict the likelihood of depression (variable Y) as a categorical outcome based on an individual's health indicators, particularly considering the presence of multiple diseases.</a:t>
            </a:r>
          </a:p>
          <a:p>
            <a:pPr marL="0" lvl="0" indent="0" algn="just" rtl="0">
              <a:spcBef>
                <a:spcPts val="0"/>
              </a:spcBef>
              <a:spcAft>
                <a:spcPts val="0"/>
              </a:spcAft>
              <a:buNone/>
            </a:pPr>
            <a:endParaRPr lang="en-US" dirty="0">
              <a:solidFill>
                <a:schemeClr val="tx1">
                  <a:lumMod val="50000"/>
                </a:schemeClr>
              </a:solidFill>
            </a:endParaRPr>
          </a:p>
          <a:p>
            <a:pPr marL="0" lvl="0" indent="0" algn="just" rtl="0">
              <a:spcBef>
                <a:spcPts val="0"/>
              </a:spcBef>
              <a:spcAft>
                <a:spcPts val="0"/>
              </a:spcAft>
              <a:buNone/>
            </a:pPr>
            <a:r>
              <a:rPr lang="en-US" dirty="0">
                <a:solidFill>
                  <a:schemeClr val="tx1">
                    <a:lumMod val="50000"/>
                  </a:schemeClr>
                </a:solidFill>
              </a:rPr>
              <a:t>As the precision and recall are less 54, 46 then we used the best subset model to only select variables which are highly significant which will increase the precision and recall of the model. </a:t>
            </a:r>
            <a:endParaRPr dirty="0">
              <a:solidFill>
                <a:schemeClr val="tx1">
                  <a:lumMod val="50000"/>
                </a:schemeClr>
              </a:solidFill>
            </a:endParaRPr>
          </a:p>
        </p:txBody>
      </p:sp>
      <p:pic>
        <p:nvPicPr>
          <p:cNvPr id="142" name="Google Shape;142;p20"/>
          <p:cNvPicPr preferRelativeResize="0"/>
          <p:nvPr/>
        </p:nvPicPr>
        <p:blipFill rotWithShape="1">
          <a:blip r:embed="rId3">
            <a:alphaModFix/>
          </a:blip>
          <a:srcRect l="899" t="15846" r="49153"/>
          <a:stretch/>
        </p:blipFill>
        <p:spPr>
          <a:xfrm>
            <a:off x="5237275" y="1313411"/>
            <a:ext cx="3307474" cy="3730027"/>
          </a:xfrm>
          <a:prstGeom prst="rect">
            <a:avLst/>
          </a:prstGeom>
          <a:noFill/>
          <a:ln>
            <a:solidFill>
              <a:srgbClr val="000000"/>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7;p21">
            <a:extLst>
              <a:ext uri="{FF2B5EF4-FFF2-40B4-BE49-F238E27FC236}">
                <a16:creationId xmlns:a16="http://schemas.microsoft.com/office/drawing/2014/main" id="{3295FD8F-8533-D6D4-267B-34E1AE5DFA8F}"/>
              </a:ext>
            </a:extLst>
          </p:cNvPr>
          <p:cNvSpPr txBox="1"/>
          <p:nvPr/>
        </p:nvSpPr>
        <p:spPr>
          <a:xfrm>
            <a:off x="4306518" y="1437598"/>
            <a:ext cx="4525782" cy="406993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tx1">
                    <a:lumMod val="50000"/>
                  </a:schemeClr>
                </a:solidFill>
              </a:rPr>
              <a:t>We ran the Best Subset model (check graph name)</a:t>
            </a:r>
            <a:endParaRPr dirty="0">
              <a:solidFill>
                <a:schemeClr val="tx1">
                  <a:lumMod val="50000"/>
                </a:schemeClr>
              </a:solidFill>
            </a:endParaRPr>
          </a:p>
          <a:p>
            <a:pPr marL="0" lvl="0" indent="0" algn="just" rtl="0">
              <a:spcBef>
                <a:spcPts val="0"/>
              </a:spcBef>
              <a:spcAft>
                <a:spcPts val="0"/>
              </a:spcAft>
              <a:buNone/>
            </a:pPr>
            <a:endParaRPr dirty="0">
              <a:solidFill>
                <a:schemeClr val="tx1">
                  <a:lumMod val="50000"/>
                </a:schemeClr>
              </a:solidFill>
            </a:endParaRPr>
          </a:p>
          <a:p>
            <a:pPr marL="0" lvl="0" indent="0" algn="just" rtl="0">
              <a:spcBef>
                <a:spcPts val="0"/>
              </a:spcBef>
              <a:spcAft>
                <a:spcPts val="0"/>
              </a:spcAft>
              <a:buNone/>
            </a:pPr>
            <a:r>
              <a:rPr lang="en-US" dirty="0">
                <a:solidFill>
                  <a:schemeClr val="tx1">
                    <a:lumMod val="50000"/>
                  </a:schemeClr>
                </a:solidFill>
              </a:rPr>
              <a:t>After 10 variables the graph starts to be stable horizontally at 10 No of variable so we will consider the most relevant 10 variables for analysis.</a:t>
            </a:r>
            <a:endParaRPr dirty="0">
              <a:solidFill>
                <a:schemeClr val="tx1">
                  <a:lumMod val="50000"/>
                </a:schemeClr>
              </a:solidFill>
            </a:endParaRPr>
          </a:p>
          <a:p>
            <a:pPr marL="0" lvl="0" indent="0" algn="just" rtl="0">
              <a:spcBef>
                <a:spcPts val="0"/>
              </a:spcBef>
              <a:spcAft>
                <a:spcPts val="0"/>
              </a:spcAft>
              <a:buNone/>
            </a:pPr>
            <a:endParaRPr dirty="0">
              <a:solidFill>
                <a:schemeClr val="tx1">
                  <a:lumMod val="50000"/>
                </a:schemeClr>
              </a:solidFill>
            </a:endParaRPr>
          </a:p>
          <a:p>
            <a:pPr marL="0" lvl="0" indent="0" algn="just" rtl="0">
              <a:spcBef>
                <a:spcPts val="0"/>
              </a:spcBef>
              <a:spcAft>
                <a:spcPts val="0"/>
              </a:spcAft>
              <a:buNone/>
            </a:pPr>
            <a:r>
              <a:rPr lang="en-US" dirty="0">
                <a:solidFill>
                  <a:schemeClr val="tx1">
                    <a:lumMod val="50000"/>
                  </a:schemeClr>
                </a:solidFill>
              </a:rPr>
              <a:t>The precision and recall improved to </a:t>
            </a:r>
            <a:endParaRPr dirty="0">
              <a:solidFill>
                <a:schemeClr val="tx1">
                  <a:lumMod val="50000"/>
                </a:schemeClr>
              </a:solidFill>
            </a:endParaRPr>
          </a:p>
          <a:p>
            <a:pPr marL="0" lvl="0" indent="0" algn="just" rtl="0">
              <a:spcBef>
                <a:spcPts val="0"/>
              </a:spcBef>
              <a:spcAft>
                <a:spcPts val="0"/>
              </a:spcAft>
              <a:buNone/>
            </a:pPr>
            <a:r>
              <a:rPr lang="en-US" dirty="0">
                <a:solidFill>
                  <a:schemeClr val="tx1">
                    <a:lumMod val="50000"/>
                  </a:schemeClr>
                </a:solidFill>
              </a:rPr>
              <a:t>84 % and recall to 76%. This tells us that (put 10 significant variables names) has a greater influence on the patient’s depression.</a:t>
            </a:r>
            <a:endParaRPr dirty="0">
              <a:solidFill>
                <a:schemeClr val="tx1">
                  <a:lumMod val="50000"/>
                </a:schemeClr>
              </a:solidFill>
            </a:endParaRPr>
          </a:p>
          <a:p>
            <a:pPr marL="0" lvl="0" indent="0" algn="just" rtl="0">
              <a:spcBef>
                <a:spcPts val="0"/>
              </a:spcBef>
              <a:spcAft>
                <a:spcPts val="0"/>
              </a:spcAft>
              <a:buNone/>
            </a:pPr>
            <a:endParaRPr dirty="0">
              <a:solidFill>
                <a:schemeClr val="tx1">
                  <a:lumMod val="50000"/>
                </a:schemeClr>
              </a:solidFill>
            </a:endParaRPr>
          </a:p>
        </p:txBody>
      </p:sp>
      <p:pic>
        <p:nvPicPr>
          <p:cNvPr id="4" name="Google Shape;148;p21">
            <a:extLst>
              <a:ext uri="{FF2B5EF4-FFF2-40B4-BE49-F238E27FC236}">
                <a16:creationId xmlns:a16="http://schemas.microsoft.com/office/drawing/2014/main" id="{957C81CD-04D1-71E7-7441-0E8D5109D4A7}"/>
              </a:ext>
            </a:extLst>
          </p:cNvPr>
          <p:cNvPicPr preferRelativeResize="0"/>
          <p:nvPr/>
        </p:nvPicPr>
        <p:blipFill rotWithShape="1">
          <a:blip r:embed="rId2">
            <a:alphaModFix/>
          </a:blip>
          <a:srcRect l="8925" t="8717"/>
          <a:stretch/>
        </p:blipFill>
        <p:spPr>
          <a:xfrm>
            <a:off x="96936" y="1361210"/>
            <a:ext cx="4206240" cy="3782290"/>
          </a:xfrm>
          <a:prstGeom prst="rect">
            <a:avLst/>
          </a:prstGeom>
          <a:noFill/>
          <a:ln>
            <a:noFill/>
          </a:ln>
        </p:spPr>
      </p:pic>
      <p:sp>
        <p:nvSpPr>
          <p:cNvPr id="2" name="Title 1">
            <a:extLst>
              <a:ext uri="{FF2B5EF4-FFF2-40B4-BE49-F238E27FC236}">
                <a16:creationId xmlns:a16="http://schemas.microsoft.com/office/drawing/2014/main" id="{354EB384-10D3-009D-1DC0-FCD0F9EE9486}"/>
              </a:ext>
            </a:extLst>
          </p:cNvPr>
          <p:cNvSpPr>
            <a:spLocks noGrp="1"/>
          </p:cNvSpPr>
          <p:nvPr>
            <p:ph type="title"/>
          </p:nvPr>
        </p:nvSpPr>
        <p:spPr>
          <a:xfrm>
            <a:off x="311700" y="249750"/>
            <a:ext cx="8520600" cy="623700"/>
          </a:xfrm>
        </p:spPr>
        <p:txBody>
          <a:bodyPr>
            <a:normAutofit/>
          </a:bodyPr>
          <a:lstStyle/>
          <a:p>
            <a:r>
              <a:rPr lang="en-US" sz="2600" dirty="0">
                <a:latin typeface="+mj-lt"/>
              </a:rPr>
              <a:t>Best Subset Model</a:t>
            </a:r>
          </a:p>
        </p:txBody>
      </p:sp>
    </p:spTree>
    <p:extLst>
      <p:ext uri="{BB962C8B-B14F-4D97-AF65-F5344CB8AC3E}">
        <p14:creationId xmlns:p14="http://schemas.microsoft.com/office/powerpoint/2010/main" val="1455321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311700" y="359119"/>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2600" dirty="0">
                <a:latin typeface="Arial"/>
                <a:ea typeface="Arial"/>
                <a:cs typeface="Arial"/>
                <a:sym typeface="Arial"/>
              </a:rPr>
              <a:t>Quantile-Quantile Plot and Homoscedasticity</a:t>
            </a:r>
            <a:endParaRPr sz="2600" dirty="0">
              <a:latin typeface="Arial"/>
              <a:ea typeface="Arial"/>
              <a:cs typeface="Arial"/>
              <a:sym typeface="Arial"/>
            </a:endParaRPr>
          </a:p>
          <a:p>
            <a:pPr marL="0" lvl="0" indent="0" algn="l" rtl="0">
              <a:spcBef>
                <a:spcPts val="0"/>
              </a:spcBef>
              <a:spcAft>
                <a:spcPts val="0"/>
              </a:spcAft>
              <a:buSzPts val="990"/>
              <a:buNone/>
            </a:pPr>
            <a:endParaRPr sz="2600" dirty="0">
              <a:latin typeface="Arial"/>
              <a:ea typeface="Arial"/>
              <a:cs typeface="Arial"/>
              <a:sym typeface="Arial"/>
            </a:endParaRPr>
          </a:p>
          <a:p>
            <a:pPr marL="0" lvl="0" indent="0" algn="l" rtl="0">
              <a:spcBef>
                <a:spcPts val="0"/>
              </a:spcBef>
              <a:spcAft>
                <a:spcPts val="0"/>
              </a:spcAft>
              <a:buSzPts val="990"/>
              <a:buNone/>
            </a:pPr>
            <a:endParaRPr sz="2600" dirty="0">
              <a:latin typeface="Arial"/>
              <a:ea typeface="Arial"/>
              <a:cs typeface="Arial"/>
              <a:sym typeface="Arial"/>
            </a:endParaRPr>
          </a:p>
        </p:txBody>
      </p:sp>
      <p:sp>
        <p:nvSpPr>
          <p:cNvPr id="154" name="Google Shape;154;p22"/>
          <p:cNvSpPr txBox="1"/>
          <p:nvPr/>
        </p:nvSpPr>
        <p:spPr>
          <a:xfrm>
            <a:off x="240849" y="1499925"/>
            <a:ext cx="3714329" cy="3284456"/>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tx1">
                    <a:lumMod val="50000"/>
                  </a:schemeClr>
                </a:solidFill>
              </a:rPr>
              <a:t>Checking the linear relationship between Factors and Length of stay by inspecting normal distribution.</a:t>
            </a:r>
            <a:endParaRPr dirty="0">
              <a:solidFill>
                <a:schemeClr val="tx1">
                  <a:lumMod val="50000"/>
                </a:schemeClr>
              </a:solidFill>
            </a:endParaRPr>
          </a:p>
          <a:p>
            <a:pPr marL="0" lvl="0" indent="0" algn="just" rtl="0">
              <a:spcBef>
                <a:spcPts val="0"/>
              </a:spcBef>
              <a:spcAft>
                <a:spcPts val="0"/>
              </a:spcAft>
              <a:buNone/>
            </a:pPr>
            <a:endParaRPr dirty="0">
              <a:solidFill>
                <a:schemeClr val="tx1">
                  <a:lumMod val="50000"/>
                </a:schemeClr>
              </a:solidFill>
            </a:endParaRPr>
          </a:p>
          <a:p>
            <a:pPr marL="0" lvl="0" indent="0" algn="just" rtl="0">
              <a:spcBef>
                <a:spcPts val="0"/>
              </a:spcBef>
              <a:spcAft>
                <a:spcPts val="0"/>
              </a:spcAft>
              <a:buNone/>
            </a:pPr>
            <a:r>
              <a:rPr lang="en-US" dirty="0">
                <a:solidFill>
                  <a:schemeClr val="tx1">
                    <a:lumMod val="50000"/>
                  </a:schemeClr>
                </a:solidFill>
              </a:rPr>
              <a:t>Since the residuals are not exactly on the diagonal line it is not a clear normal distribution.</a:t>
            </a:r>
            <a:endParaRPr dirty="0">
              <a:solidFill>
                <a:schemeClr val="tx1">
                  <a:lumMod val="50000"/>
                </a:schemeClr>
              </a:solidFill>
            </a:endParaRPr>
          </a:p>
          <a:p>
            <a:pPr marL="0" lvl="0" indent="0" algn="just" rtl="0">
              <a:spcBef>
                <a:spcPts val="0"/>
              </a:spcBef>
              <a:spcAft>
                <a:spcPts val="0"/>
              </a:spcAft>
              <a:buNone/>
            </a:pPr>
            <a:endParaRPr dirty="0">
              <a:solidFill>
                <a:schemeClr val="tx1">
                  <a:lumMod val="50000"/>
                </a:schemeClr>
              </a:solidFill>
            </a:endParaRPr>
          </a:p>
          <a:p>
            <a:pPr marL="0" lvl="0" indent="0" algn="just" rtl="0">
              <a:spcBef>
                <a:spcPts val="0"/>
              </a:spcBef>
              <a:spcAft>
                <a:spcPts val="0"/>
              </a:spcAft>
              <a:buNone/>
            </a:pPr>
            <a:r>
              <a:rPr lang="en-US" dirty="0">
                <a:solidFill>
                  <a:schemeClr val="tx1">
                    <a:lumMod val="50000"/>
                  </a:schemeClr>
                </a:solidFill>
              </a:rPr>
              <a:t>From the result we can say there is no Homoscedasticity as shown in the graph of Residuals V/S Fitted.</a:t>
            </a:r>
            <a:endParaRPr dirty="0">
              <a:solidFill>
                <a:schemeClr val="tx1">
                  <a:lumMod val="50000"/>
                </a:schemeClr>
              </a:solidFill>
            </a:endParaRPr>
          </a:p>
          <a:p>
            <a:pPr marL="0" lvl="0" indent="0" algn="just" rtl="0">
              <a:spcBef>
                <a:spcPts val="0"/>
              </a:spcBef>
              <a:spcAft>
                <a:spcPts val="0"/>
              </a:spcAft>
              <a:buNone/>
            </a:pPr>
            <a:endParaRPr dirty="0">
              <a:solidFill>
                <a:schemeClr val="tx1">
                  <a:lumMod val="50000"/>
                </a:schemeClr>
              </a:solidFill>
            </a:endParaRPr>
          </a:p>
        </p:txBody>
      </p:sp>
      <p:pic>
        <p:nvPicPr>
          <p:cNvPr id="155" name="Google Shape;155;p22"/>
          <p:cNvPicPr preferRelativeResize="0"/>
          <p:nvPr/>
        </p:nvPicPr>
        <p:blipFill rotWithShape="1">
          <a:blip r:embed="rId3">
            <a:alphaModFix/>
          </a:blip>
          <a:srcRect l="9222" t="6594"/>
          <a:stretch/>
        </p:blipFill>
        <p:spPr>
          <a:xfrm>
            <a:off x="5188822" y="1340750"/>
            <a:ext cx="3564480" cy="1765449"/>
          </a:xfrm>
          <a:prstGeom prst="rect">
            <a:avLst/>
          </a:prstGeom>
          <a:noFill/>
          <a:ln>
            <a:noFill/>
          </a:ln>
        </p:spPr>
      </p:pic>
      <p:pic>
        <p:nvPicPr>
          <p:cNvPr id="156" name="Google Shape;156;p22"/>
          <p:cNvPicPr preferRelativeResize="0"/>
          <p:nvPr/>
        </p:nvPicPr>
        <p:blipFill rotWithShape="1">
          <a:blip r:embed="rId4">
            <a:alphaModFix/>
          </a:blip>
          <a:srcRect l="11538" t="10225" r="6670"/>
          <a:stretch/>
        </p:blipFill>
        <p:spPr>
          <a:xfrm>
            <a:off x="4124791" y="3198362"/>
            <a:ext cx="3627537" cy="1765449"/>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Parcel</Template>
  <TotalTime>123</TotalTime>
  <Words>1219</Words>
  <Application>Microsoft Macintosh PowerPoint</Application>
  <PresentationFormat>On-screen Show (16:9)</PresentationFormat>
  <Paragraphs>88</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Merriweather</vt:lpstr>
      <vt:lpstr>Arial</vt:lpstr>
      <vt:lpstr>Play</vt:lpstr>
      <vt:lpstr>Roboto</vt:lpstr>
      <vt:lpstr>Paradigm</vt:lpstr>
      <vt:lpstr>Length of Stay in Hospital</vt:lpstr>
      <vt:lpstr>About the Data Set </vt:lpstr>
      <vt:lpstr>Study Questions</vt:lpstr>
      <vt:lpstr>Recap: Analysis Plan</vt:lpstr>
      <vt:lpstr>Linear Regression Model</vt:lpstr>
      <vt:lpstr>PowerPoint Presentation</vt:lpstr>
      <vt:lpstr>Logistic Regression Model</vt:lpstr>
      <vt:lpstr>Best Subset Model</vt:lpstr>
      <vt:lpstr>Quantile-Quantile Plot and Homoscedasticity  </vt:lpstr>
      <vt:lpstr>New Approach – Tree Based Model</vt:lpstr>
      <vt:lpstr>Pruning Decision Tree</vt:lpstr>
      <vt:lpstr>Random Forest</vt:lpstr>
      <vt:lpstr> Conclusion</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Length of Stay in Hospital.</dc:title>
  <cp:lastModifiedBy>Harsh Kamlesh Panchal</cp:lastModifiedBy>
  <cp:revision>14</cp:revision>
  <dcterms:modified xsi:type="dcterms:W3CDTF">2024-05-08T17:26:49Z</dcterms:modified>
</cp:coreProperties>
</file>